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34"/>
  </p:notesMasterIdLst>
  <p:handoutMasterIdLst>
    <p:handoutMasterId r:id="rId135"/>
  </p:handoutMasterIdLst>
  <p:sldIdLst>
    <p:sldId id="256" r:id="rId2"/>
    <p:sldId id="505" r:id="rId3"/>
    <p:sldId id="605" r:id="rId4"/>
    <p:sldId id="506" r:id="rId5"/>
    <p:sldId id="566" r:id="rId6"/>
    <p:sldId id="507" r:id="rId7"/>
    <p:sldId id="508" r:id="rId8"/>
    <p:sldId id="550" r:id="rId9"/>
    <p:sldId id="551" r:id="rId10"/>
    <p:sldId id="509" r:id="rId11"/>
    <p:sldId id="556" r:id="rId12"/>
    <p:sldId id="510" r:id="rId13"/>
    <p:sldId id="552" r:id="rId14"/>
    <p:sldId id="553" r:id="rId15"/>
    <p:sldId id="557" r:id="rId16"/>
    <p:sldId id="558" r:id="rId17"/>
    <p:sldId id="554" r:id="rId18"/>
    <p:sldId id="559" r:id="rId19"/>
    <p:sldId id="560" r:id="rId20"/>
    <p:sldId id="561" r:id="rId21"/>
    <p:sldId id="555" r:id="rId22"/>
    <p:sldId id="627" r:id="rId23"/>
    <p:sldId id="628" r:id="rId24"/>
    <p:sldId id="511" r:id="rId25"/>
    <p:sldId id="626" r:id="rId26"/>
    <p:sldId id="630" r:id="rId27"/>
    <p:sldId id="629" r:id="rId28"/>
    <p:sldId id="632" r:id="rId29"/>
    <p:sldId id="636" r:id="rId30"/>
    <p:sldId id="637" r:id="rId31"/>
    <p:sldId id="633" r:id="rId32"/>
    <p:sldId id="634" r:id="rId33"/>
    <p:sldId id="638" r:id="rId34"/>
    <p:sldId id="639" r:id="rId35"/>
    <p:sldId id="640" r:id="rId36"/>
    <p:sldId id="641" r:id="rId37"/>
    <p:sldId id="635" r:id="rId38"/>
    <p:sldId id="536" r:id="rId39"/>
    <p:sldId id="542" r:id="rId40"/>
    <p:sldId id="543" r:id="rId41"/>
    <p:sldId id="544" r:id="rId42"/>
    <p:sldId id="564" r:id="rId43"/>
    <p:sldId id="565" r:id="rId44"/>
    <p:sldId id="563" r:id="rId45"/>
    <p:sldId id="631" r:id="rId46"/>
    <p:sldId id="643" r:id="rId47"/>
    <p:sldId id="604" r:id="rId48"/>
    <p:sldId id="512" r:id="rId49"/>
    <p:sldId id="513" r:id="rId50"/>
    <p:sldId id="567" r:id="rId51"/>
    <p:sldId id="568" r:id="rId52"/>
    <p:sldId id="569" r:id="rId53"/>
    <p:sldId id="570" r:id="rId54"/>
    <p:sldId id="575" r:id="rId55"/>
    <p:sldId id="576" r:id="rId56"/>
    <p:sldId id="577" r:id="rId57"/>
    <p:sldId id="514" r:id="rId58"/>
    <p:sldId id="578" r:id="rId59"/>
    <p:sldId id="579" r:id="rId60"/>
    <p:sldId id="515" r:id="rId61"/>
    <p:sldId id="583" r:id="rId62"/>
    <p:sldId id="584" r:id="rId63"/>
    <p:sldId id="588" r:id="rId64"/>
    <p:sldId id="581" r:id="rId65"/>
    <p:sldId id="585" r:id="rId66"/>
    <p:sldId id="586" r:id="rId67"/>
    <p:sldId id="582" r:id="rId68"/>
    <p:sldId id="516" r:id="rId69"/>
    <p:sldId id="589" r:id="rId70"/>
    <p:sldId id="590" r:id="rId71"/>
    <p:sldId id="591" r:id="rId72"/>
    <p:sldId id="593" r:id="rId73"/>
    <p:sldId id="587" r:id="rId74"/>
    <p:sldId id="594" r:id="rId75"/>
    <p:sldId id="595" r:id="rId76"/>
    <p:sldId id="596" r:id="rId77"/>
    <p:sldId id="517" r:id="rId78"/>
    <p:sldId id="597" r:id="rId79"/>
    <p:sldId id="598" r:id="rId80"/>
    <p:sldId id="537" r:id="rId81"/>
    <p:sldId id="545" r:id="rId82"/>
    <p:sldId id="546" r:id="rId83"/>
    <p:sldId id="547" r:id="rId84"/>
    <p:sldId id="548" r:id="rId85"/>
    <p:sldId id="549" r:id="rId86"/>
    <p:sldId id="602" r:id="rId87"/>
    <p:sldId id="600" r:id="rId88"/>
    <p:sldId id="601" r:id="rId89"/>
    <p:sldId id="518" r:id="rId90"/>
    <p:sldId id="603" r:id="rId91"/>
    <p:sldId id="654" r:id="rId92"/>
    <p:sldId id="519" r:id="rId93"/>
    <p:sldId id="606" r:id="rId94"/>
    <p:sldId id="607" r:id="rId95"/>
    <p:sldId id="608" r:id="rId96"/>
    <p:sldId id="520" r:id="rId97"/>
    <p:sldId id="609" r:id="rId98"/>
    <p:sldId id="610" r:id="rId99"/>
    <p:sldId id="611" r:id="rId100"/>
    <p:sldId id="612" r:id="rId101"/>
    <p:sldId id="613" r:id="rId102"/>
    <p:sldId id="614" r:id="rId103"/>
    <p:sldId id="615" r:id="rId104"/>
    <p:sldId id="616" r:id="rId105"/>
    <p:sldId id="653" r:id="rId106"/>
    <p:sldId id="522" r:id="rId107"/>
    <p:sldId id="617" r:id="rId108"/>
    <p:sldId id="618" r:id="rId109"/>
    <p:sldId id="619" r:id="rId110"/>
    <p:sldId id="540" r:id="rId111"/>
    <p:sldId id="620" r:id="rId112"/>
    <p:sldId id="621" r:id="rId113"/>
    <p:sldId id="622" r:id="rId114"/>
    <p:sldId id="623" r:id="rId115"/>
    <p:sldId id="624" r:id="rId116"/>
    <p:sldId id="524" r:id="rId117"/>
    <p:sldId id="625" r:id="rId118"/>
    <p:sldId id="538" r:id="rId119"/>
    <p:sldId id="521" r:id="rId120"/>
    <p:sldId id="541" r:id="rId121"/>
    <p:sldId id="523" r:id="rId122"/>
    <p:sldId id="526" r:id="rId123"/>
    <p:sldId id="527" r:id="rId124"/>
    <p:sldId id="528" r:id="rId125"/>
    <p:sldId id="529" r:id="rId126"/>
    <p:sldId id="530" r:id="rId127"/>
    <p:sldId id="531" r:id="rId128"/>
    <p:sldId id="532" r:id="rId129"/>
    <p:sldId id="533" r:id="rId130"/>
    <p:sldId id="534" r:id="rId131"/>
    <p:sldId id="535" r:id="rId132"/>
    <p:sldId id="345" r:id="rId13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3D59FF"/>
    <a:srgbClr val="C1C1C1"/>
    <a:srgbClr val="69E6F4"/>
    <a:srgbClr val="7180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4" autoAdjust="0"/>
    <p:restoredTop sz="88255" autoAdjust="0"/>
  </p:normalViewPr>
  <p:slideViewPr>
    <p:cSldViewPr snapToGrid="0" snapToObjects="1">
      <p:cViewPr varScale="1">
        <p:scale>
          <a:sx n="148" d="100"/>
          <a:sy n="148" d="100"/>
        </p:scale>
        <p:origin x="104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3136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notesMaster" Target="notesMasters/notesMaster1.xml"/><Relationship Id="rId139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handoutMaster" Target="handoutMasters/handout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65C4CE-AD9C-7546-9960-7616C515093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C559F403-7175-244D-AD4E-41CD5315CAED}">
      <dgm:prSet phldrT="[Text]" custT="1"/>
      <dgm:spPr/>
      <dgm:t>
        <a:bodyPr/>
        <a:lstStyle/>
        <a:p>
          <a:r>
            <a:rPr lang="en-US" sz="2400" dirty="0"/>
            <a:t>[1] articles</a:t>
          </a:r>
        </a:p>
      </dgm:t>
    </dgm:pt>
    <dgm:pt modelId="{007E51A6-F5F7-8840-8202-6AE69F192094}" type="parTrans" cxnId="{78A5CA49-36FB-A149-83C9-7B2AD4765860}">
      <dgm:prSet/>
      <dgm:spPr/>
      <dgm:t>
        <a:bodyPr/>
        <a:lstStyle/>
        <a:p>
          <a:endParaRPr lang="en-US"/>
        </a:p>
      </dgm:t>
    </dgm:pt>
    <dgm:pt modelId="{C04BB76D-8530-6947-8ED3-EA2E29B020C4}" type="sibTrans" cxnId="{78A5CA49-36FB-A149-83C9-7B2AD4765860}">
      <dgm:prSet/>
      <dgm:spPr/>
      <dgm:t>
        <a:bodyPr/>
        <a:lstStyle/>
        <a:p>
          <a:endParaRPr lang="en-US"/>
        </a:p>
      </dgm:t>
    </dgm:pt>
    <dgm:pt modelId="{3CDDC879-B342-D044-A789-F80A61417D20}">
      <dgm:prSet phldrT="[Text]" custT="1"/>
      <dgm:spPr/>
      <dgm:t>
        <a:bodyPr/>
        <a:lstStyle/>
        <a:p>
          <a:r>
            <a:rPr lang="en-US" sz="2400" dirty="0"/>
            <a:t>[2] read/1</a:t>
          </a:r>
        </a:p>
      </dgm:t>
    </dgm:pt>
    <dgm:pt modelId="{834D0D0B-9F58-7344-AECB-60845C12AB5A}" type="parTrans" cxnId="{701B8B15-A4FB-8A46-92D0-BC5AF252EB57}">
      <dgm:prSet/>
      <dgm:spPr/>
      <dgm:t>
        <a:bodyPr/>
        <a:lstStyle/>
        <a:p>
          <a:endParaRPr lang="en-US"/>
        </a:p>
      </dgm:t>
    </dgm:pt>
    <dgm:pt modelId="{C190292C-5AE9-F34A-BB3C-ED9F3D7C3907}" type="sibTrans" cxnId="{701B8B15-A4FB-8A46-92D0-BC5AF252EB57}">
      <dgm:prSet/>
      <dgm:spPr/>
      <dgm:t>
        <a:bodyPr/>
        <a:lstStyle/>
        <a:p>
          <a:endParaRPr lang="en-US"/>
        </a:p>
      </dgm:t>
    </dgm:pt>
    <dgm:pt modelId="{A2B1058A-25A2-8F41-A7A1-2F2F69C3EB73}">
      <dgm:prSet phldrT="[Text]" custT="1"/>
      <dgm:spPr/>
      <dgm:t>
        <a:bodyPr/>
        <a:lstStyle/>
        <a:p>
          <a:r>
            <a:rPr lang="en-US" sz="2400" dirty="0"/>
            <a:t>[4] edit/6</a:t>
          </a:r>
        </a:p>
      </dgm:t>
    </dgm:pt>
    <dgm:pt modelId="{F4D024DE-8E70-AF46-85D3-220E36A02D0D}" type="parTrans" cxnId="{A157A244-FFEB-2549-A33C-A16F2CAADA1E}">
      <dgm:prSet/>
      <dgm:spPr/>
      <dgm:t>
        <a:bodyPr/>
        <a:lstStyle/>
        <a:p>
          <a:endParaRPr lang="en-US"/>
        </a:p>
      </dgm:t>
    </dgm:pt>
    <dgm:pt modelId="{6AD45435-5F56-274C-8372-FB40B39BA4BF}" type="sibTrans" cxnId="{A157A244-FFEB-2549-A33C-A16F2CAADA1E}">
      <dgm:prSet/>
      <dgm:spPr/>
      <dgm:t>
        <a:bodyPr/>
        <a:lstStyle/>
        <a:p>
          <a:endParaRPr lang="en-US"/>
        </a:p>
      </dgm:t>
    </dgm:pt>
    <dgm:pt modelId="{A2A35856-243C-F440-8652-E98628D2A34A}">
      <dgm:prSet phldrT="[Text]" custT="1"/>
      <dgm:spPr/>
      <dgm:t>
        <a:bodyPr/>
        <a:lstStyle/>
        <a:p>
          <a:r>
            <a:rPr lang="en-US" sz="2400" dirty="0"/>
            <a:t>[3] read/4</a:t>
          </a:r>
        </a:p>
      </dgm:t>
    </dgm:pt>
    <dgm:pt modelId="{EB69F248-644D-2848-8855-780E92C30596}" type="parTrans" cxnId="{7FE74A65-D50D-BA46-B5F0-0CAF9BF6E885}">
      <dgm:prSet/>
      <dgm:spPr/>
      <dgm:t>
        <a:bodyPr/>
        <a:lstStyle/>
        <a:p>
          <a:endParaRPr lang="en-US"/>
        </a:p>
      </dgm:t>
    </dgm:pt>
    <dgm:pt modelId="{A888A61D-A3D6-3344-9313-BEA995224BAE}" type="sibTrans" cxnId="{7FE74A65-D50D-BA46-B5F0-0CAF9BF6E885}">
      <dgm:prSet/>
      <dgm:spPr/>
      <dgm:t>
        <a:bodyPr/>
        <a:lstStyle/>
        <a:p>
          <a:endParaRPr lang="en-US"/>
        </a:p>
      </dgm:t>
    </dgm:pt>
    <dgm:pt modelId="{6D8B9633-2C10-5E46-A7E1-CD904C63D0E7}" type="pres">
      <dgm:prSet presAssocID="{0665C4CE-AD9C-7546-9960-7616C5150936}" presName="Name0" presStyleCnt="0">
        <dgm:presLayoutVars>
          <dgm:dir/>
          <dgm:resizeHandles val="exact"/>
        </dgm:presLayoutVars>
      </dgm:prSet>
      <dgm:spPr/>
    </dgm:pt>
    <dgm:pt modelId="{E76F1BAB-A767-BB4C-811E-A7BFB0652C3A}" type="pres">
      <dgm:prSet presAssocID="{C559F403-7175-244D-AD4E-41CD5315CAED}" presName="node" presStyleLbl="node1" presStyleIdx="0" presStyleCnt="4">
        <dgm:presLayoutVars>
          <dgm:bulletEnabled val="1"/>
        </dgm:presLayoutVars>
      </dgm:prSet>
      <dgm:spPr/>
    </dgm:pt>
    <dgm:pt modelId="{58DB35F0-127F-0943-AA96-DEAA4E9D9A67}" type="pres">
      <dgm:prSet presAssocID="{C04BB76D-8530-6947-8ED3-EA2E29B020C4}" presName="sibTrans" presStyleLbl="sibTrans2D1" presStyleIdx="0" presStyleCnt="3"/>
      <dgm:spPr/>
    </dgm:pt>
    <dgm:pt modelId="{785998A1-390A-394E-9EEF-B1AC599E4E94}" type="pres">
      <dgm:prSet presAssocID="{C04BB76D-8530-6947-8ED3-EA2E29B020C4}" presName="connectorText" presStyleLbl="sibTrans2D1" presStyleIdx="0" presStyleCnt="3"/>
      <dgm:spPr/>
    </dgm:pt>
    <dgm:pt modelId="{42D44388-D290-CA41-AF5F-FF1774AEC967}" type="pres">
      <dgm:prSet presAssocID="{3CDDC879-B342-D044-A789-F80A61417D20}" presName="node" presStyleLbl="node1" presStyleIdx="1" presStyleCnt="4">
        <dgm:presLayoutVars>
          <dgm:bulletEnabled val="1"/>
        </dgm:presLayoutVars>
      </dgm:prSet>
      <dgm:spPr/>
    </dgm:pt>
    <dgm:pt modelId="{4E548FC8-805E-0440-8237-40A8E1D4787C}" type="pres">
      <dgm:prSet presAssocID="{C190292C-5AE9-F34A-BB3C-ED9F3D7C3907}" presName="sibTrans" presStyleLbl="sibTrans2D1" presStyleIdx="1" presStyleCnt="3"/>
      <dgm:spPr/>
    </dgm:pt>
    <dgm:pt modelId="{744189EA-56F6-2B4E-8A9C-6693A9FDA656}" type="pres">
      <dgm:prSet presAssocID="{C190292C-5AE9-F34A-BB3C-ED9F3D7C3907}" presName="connectorText" presStyleLbl="sibTrans2D1" presStyleIdx="1" presStyleCnt="3"/>
      <dgm:spPr/>
    </dgm:pt>
    <dgm:pt modelId="{2CDAAF58-315D-2C43-8248-D5173C2EE3E7}" type="pres">
      <dgm:prSet presAssocID="{A2A35856-243C-F440-8652-E98628D2A34A}" presName="node" presStyleLbl="node1" presStyleIdx="2" presStyleCnt="4">
        <dgm:presLayoutVars>
          <dgm:bulletEnabled val="1"/>
        </dgm:presLayoutVars>
      </dgm:prSet>
      <dgm:spPr/>
    </dgm:pt>
    <dgm:pt modelId="{C590F9C9-C264-FC43-AA28-6A7CCCF79CE4}" type="pres">
      <dgm:prSet presAssocID="{A888A61D-A3D6-3344-9313-BEA995224BAE}" presName="sibTrans" presStyleLbl="sibTrans2D1" presStyleIdx="2" presStyleCnt="3"/>
      <dgm:spPr/>
    </dgm:pt>
    <dgm:pt modelId="{2E078AB3-4AA4-1544-8A24-0E7269E94AE0}" type="pres">
      <dgm:prSet presAssocID="{A888A61D-A3D6-3344-9313-BEA995224BAE}" presName="connectorText" presStyleLbl="sibTrans2D1" presStyleIdx="2" presStyleCnt="3"/>
      <dgm:spPr/>
    </dgm:pt>
    <dgm:pt modelId="{6CE41CCB-F8B6-9A4B-98BA-3B9D496C687A}" type="pres">
      <dgm:prSet presAssocID="{A2B1058A-25A2-8F41-A7A1-2F2F69C3EB73}" presName="node" presStyleLbl="node1" presStyleIdx="3" presStyleCnt="4">
        <dgm:presLayoutVars>
          <dgm:bulletEnabled val="1"/>
        </dgm:presLayoutVars>
      </dgm:prSet>
      <dgm:spPr/>
    </dgm:pt>
  </dgm:ptLst>
  <dgm:cxnLst>
    <dgm:cxn modelId="{FF6E8B0D-6D7A-0B4A-9D8C-EF27DBBA2B5B}" type="presOf" srcId="{C04BB76D-8530-6947-8ED3-EA2E29B020C4}" destId="{785998A1-390A-394E-9EEF-B1AC599E4E94}" srcOrd="1" destOrd="0" presId="urn:microsoft.com/office/officeart/2005/8/layout/process1"/>
    <dgm:cxn modelId="{701B8B15-A4FB-8A46-92D0-BC5AF252EB57}" srcId="{0665C4CE-AD9C-7546-9960-7616C5150936}" destId="{3CDDC879-B342-D044-A789-F80A61417D20}" srcOrd="1" destOrd="0" parTransId="{834D0D0B-9F58-7344-AECB-60845C12AB5A}" sibTransId="{C190292C-5AE9-F34A-BB3C-ED9F3D7C3907}"/>
    <dgm:cxn modelId="{12CEAF23-C420-CA42-857F-BEA943018F46}" type="presOf" srcId="{C559F403-7175-244D-AD4E-41CD5315CAED}" destId="{E76F1BAB-A767-BB4C-811E-A7BFB0652C3A}" srcOrd="0" destOrd="0" presId="urn:microsoft.com/office/officeart/2005/8/layout/process1"/>
    <dgm:cxn modelId="{58F30F44-A637-A248-9A68-A6A92BF81196}" type="presOf" srcId="{0665C4CE-AD9C-7546-9960-7616C5150936}" destId="{6D8B9633-2C10-5E46-A7E1-CD904C63D0E7}" srcOrd="0" destOrd="0" presId="urn:microsoft.com/office/officeart/2005/8/layout/process1"/>
    <dgm:cxn modelId="{A157A244-FFEB-2549-A33C-A16F2CAADA1E}" srcId="{0665C4CE-AD9C-7546-9960-7616C5150936}" destId="{A2B1058A-25A2-8F41-A7A1-2F2F69C3EB73}" srcOrd="3" destOrd="0" parTransId="{F4D024DE-8E70-AF46-85D3-220E36A02D0D}" sibTransId="{6AD45435-5F56-274C-8372-FB40B39BA4BF}"/>
    <dgm:cxn modelId="{78A5CA49-36FB-A149-83C9-7B2AD4765860}" srcId="{0665C4CE-AD9C-7546-9960-7616C5150936}" destId="{C559F403-7175-244D-AD4E-41CD5315CAED}" srcOrd="0" destOrd="0" parTransId="{007E51A6-F5F7-8840-8202-6AE69F192094}" sibTransId="{C04BB76D-8530-6947-8ED3-EA2E29B020C4}"/>
    <dgm:cxn modelId="{8D6D284E-FE17-F54B-9943-57F3063588EA}" type="presOf" srcId="{A2B1058A-25A2-8F41-A7A1-2F2F69C3EB73}" destId="{6CE41CCB-F8B6-9A4B-98BA-3B9D496C687A}" srcOrd="0" destOrd="0" presId="urn:microsoft.com/office/officeart/2005/8/layout/process1"/>
    <dgm:cxn modelId="{BE40625A-C23B-404C-A884-8BE1D1EAC1FD}" type="presOf" srcId="{C04BB76D-8530-6947-8ED3-EA2E29B020C4}" destId="{58DB35F0-127F-0943-AA96-DEAA4E9D9A67}" srcOrd="0" destOrd="0" presId="urn:microsoft.com/office/officeart/2005/8/layout/process1"/>
    <dgm:cxn modelId="{7FE74A65-D50D-BA46-B5F0-0CAF9BF6E885}" srcId="{0665C4CE-AD9C-7546-9960-7616C5150936}" destId="{A2A35856-243C-F440-8652-E98628D2A34A}" srcOrd="2" destOrd="0" parTransId="{EB69F248-644D-2848-8855-780E92C30596}" sibTransId="{A888A61D-A3D6-3344-9313-BEA995224BAE}"/>
    <dgm:cxn modelId="{973ED570-D4B1-6343-81BD-996811DAE5E9}" type="presOf" srcId="{C190292C-5AE9-F34A-BB3C-ED9F3D7C3907}" destId="{744189EA-56F6-2B4E-8A9C-6693A9FDA656}" srcOrd="1" destOrd="0" presId="urn:microsoft.com/office/officeart/2005/8/layout/process1"/>
    <dgm:cxn modelId="{801E0074-7951-2441-84AB-31071E2AFC57}" type="presOf" srcId="{A2A35856-243C-F440-8652-E98628D2A34A}" destId="{2CDAAF58-315D-2C43-8248-D5173C2EE3E7}" srcOrd="0" destOrd="0" presId="urn:microsoft.com/office/officeart/2005/8/layout/process1"/>
    <dgm:cxn modelId="{9BA177A6-93AB-B643-BAA1-4C6AE12B2583}" type="presOf" srcId="{A888A61D-A3D6-3344-9313-BEA995224BAE}" destId="{C590F9C9-C264-FC43-AA28-6A7CCCF79CE4}" srcOrd="0" destOrd="0" presId="urn:microsoft.com/office/officeart/2005/8/layout/process1"/>
    <dgm:cxn modelId="{BF419DD4-4E3C-9C4E-81A0-0F13FFD2688B}" type="presOf" srcId="{A888A61D-A3D6-3344-9313-BEA995224BAE}" destId="{2E078AB3-4AA4-1544-8A24-0E7269E94AE0}" srcOrd="1" destOrd="0" presId="urn:microsoft.com/office/officeart/2005/8/layout/process1"/>
    <dgm:cxn modelId="{99B719E7-88AA-1C49-9EA5-0ECE1940AF23}" type="presOf" srcId="{C190292C-5AE9-F34A-BB3C-ED9F3D7C3907}" destId="{4E548FC8-805E-0440-8237-40A8E1D4787C}" srcOrd="0" destOrd="0" presId="urn:microsoft.com/office/officeart/2005/8/layout/process1"/>
    <dgm:cxn modelId="{C42BB5FA-22C0-2C46-B911-CA05BE45A150}" type="presOf" srcId="{3CDDC879-B342-D044-A789-F80A61417D20}" destId="{42D44388-D290-CA41-AF5F-FF1774AEC967}" srcOrd="0" destOrd="0" presId="urn:microsoft.com/office/officeart/2005/8/layout/process1"/>
    <dgm:cxn modelId="{73A65F6A-DB41-AD4A-8F17-36CB32027D6A}" type="presParOf" srcId="{6D8B9633-2C10-5E46-A7E1-CD904C63D0E7}" destId="{E76F1BAB-A767-BB4C-811E-A7BFB0652C3A}" srcOrd="0" destOrd="0" presId="urn:microsoft.com/office/officeart/2005/8/layout/process1"/>
    <dgm:cxn modelId="{39906332-0815-FC4F-ABEE-3F73065C59F1}" type="presParOf" srcId="{6D8B9633-2C10-5E46-A7E1-CD904C63D0E7}" destId="{58DB35F0-127F-0943-AA96-DEAA4E9D9A67}" srcOrd="1" destOrd="0" presId="urn:microsoft.com/office/officeart/2005/8/layout/process1"/>
    <dgm:cxn modelId="{1211424D-1F66-4644-A107-36099135ED71}" type="presParOf" srcId="{58DB35F0-127F-0943-AA96-DEAA4E9D9A67}" destId="{785998A1-390A-394E-9EEF-B1AC599E4E94}" srcOrd="0" destOrd="0" presId="urn:microsoft.com/office/officeart/2005/8/layout/process1"/>
    <dgm:cxn modelId="{5FB9BB1F-F32F-BC45-BF6B-DD7C998E80C4}" type="presParOf" srcId="{6D8B9633-2C10-5E46-A7E1-CD904C63D0E7}" destId="{42D44388-D290-CA41-AF5F-FF1774AEC967}" srcOrd="2" destOrd="0" presId="urn:microsoft.com/office/officeart/2005/8/layout/process1"/>
    <dgm:cxn modelId="{0D821CF3-7424-AC45-8D57-58F068F10E8C}" type="presParOf" srcId="{6D8B9633-2C10-5E46-A7E1-CD904C63D0E7}" destId="{4E548FC8-805E-0440-8237-40A8E1D4787C}" srcOrd="3" destOrd="0" presId="urn:microsoft.com/office/officeart/2005/8/layout/process1"/>
    <dgm:cxn modelId="{EEF26393-8E0B-3A49-85EB-D55661CE4F7C}" type="presParOf" srcId="{4E548FC8-805E-0440-8237-40A8E1D4787C}" destId="{744189EA-56F6-2B4E-8A9C-6693A9FDA656}" srcOrd="0" destOrd="0" presId="urn:microsoft.com/office/officeart/2005/8/layout/process1"/>
    <dgm:cxn modelId="{76E75C1D-A7CC-0141-877E-00C3C1AECAE6}" type="presParOf" srcId="{6D8B9633-2C10-5E46-A7E1-CD904C63D0E7}" destId="{2CDAAF58-315D-2C43-8248-D5173C2EE3E7}" srcOrd="4" destOrd="0" presId="urn:microsoft.com/office/officeart/2005/8/layout/process1"/>
    <dgm:cxn modelId="{0BDA556A-614A-8F45-B8AE-5F5DB3169B70}" type="presParOf" srcId="{6D8B9633-2C10-5E46-A7E1-CD904C63D0E7}" destId="{C590F9C9-C264-FC43-AA28-6A7CCCF79CE4}" srcOrd="5" destOrd="0" presId="urn:microsoft.com/office/officeart/2005/8/layout/process1"/>
    <dgm:cxn modelId="{41C7B427-43F1-5647-909D-0A1A966F2544}" type="presParOf" srcId="{C590F9C9-C264-FC43-AA28-6A7CCCF79CE4}" destId="{2E078AB3-4AA4-1544-8A24-0E7269E94AE0}" srcOrd="0" destOrd="0" presId="urn:microsoft.com/office/officeart/2005/8/layout/process1"/>
    <dgm:cxn modelId="{4535998E-F0B3-1645-BE41-84EDB191D2BA}" type="presParOf" srcId="{6D8B9633-2C10-5E46-A7E1-CD904C63D0E7}" destId="{6CE41CCB-F8B6-9A4B-98BA-3B9D496C687A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65C4CE-AD9C-7546-9960-7616C515093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C559F403-7175-244D-AD4E-41CD5315CAED}">
      <dgm:prSet phldrT="[Text]" custT="1"/>
      <dgm:spPr/>
      <dgm:t>
        <a:bodyPr/>
        <a:lstStyle/>
        <a:p>
          <a:r>
            <a:rPr lang="en-US" sz="2400" dirty="0"/>
            <a:t>[1] articles</a:t>
          </a:r>
        </a:p>
      </dgm:t>
    </dgm:pt>
    <dgm:pt modelId="{007E51A6-F5F7-8840-8202-6AE69F192094}" type="parTrans" cxnId="{78A5CA49-36FB-A149-83C9-7B2AD4765860}">
      <dgm:prSet/>
      <dgm:spPr/>
      <dgm:t>
        <a:bodyPr/>
        <a:lstStyle/>
        <a:p>
          <a:endParaRPr lang="en-US"/>
        </a:p>
      </dgm:t>
    </dgm:pt>
    <dgm:pt modelId="{C04BB76D-8530-6947-8ED3-EA2E29B020C4}" type="sibTrans" cxnId="{78A5CA49-36FB-A149-83C9-7B2AD4765860}">
      <dgm:prSet/>
      <dgm:spPr/>
      <dgm:t>
        <a:bodyPr/>
        <a:lstStyle/>
        <a:p>
          <a:endParaRPr lang="en-US"/>
        </a:p>
      </dgm:t>
    </dgm:pt>
    <dgm:pt modelId="{3CDDC879-B342-D044-A789-F80A61417D20}">
      <dgm:prSet phldrT="[Text]" custT="1"/>
      <dgm:spPr/>
      <dgm:t>
        <a:bodyPr/>
        <a:lstStyle/>
        <a:p>
          <a:r>
            <a:rPr lang="en-US" sz="2400" dirty="0"/>
            <a:t>[2] read/1</a:t>
          </a:r>
        </a:p>
      </dgm:t>
    </dgm:pt>
    <dgm:pt modelId="{834D0D0B-9F58-7344-AECB-60845C12AB5A}" type="parTrans" cxnId="{701B8B15-A4FB-8A46-92D0-BC5AF252EB57}">
      <dgm:prSet/>
      <dgm:spPr/>
      <dgm:t>
        <a:bodyPr/>
        <a:lstStyle/>
        <a:p>
          <a:endParaRPr lang="en-US"/>
        </a:p>
      </dgm:t>
    </dgm:pt>
    <dgm:pt modelId="{C190292C-5AE9-F34A-BB3C-ED9F3D7C3907}" type="sibTrans" cxnId="{701B8B15-A4FB-8A46-92D0-BC5AF252EB57}">
      <dgm:prSet/>
      <dgm:spPr/>
      <dgm:t>
        <a:bodyPr/>
        <a:lstStyle/>
        <a:p>
          <a:endParaRPr lang="en-US"/>
        </a:p>
      </dgm:t>
    </dgm:pt>
    <dgm:pt modelId="{A2B1058A-25A2-8F41-A7A1-2F2F69C3EB73}">
      <dgm:prSet phldrT="[Text]" custT="1"/>
      <dgm:spPr/>
      <dgm:t>
        <a:bodyPr/>
        <a:lstStyle/>
        <a:p>
          <a:r>
            <a:rPr lang="en-US" sz="2400" dirty="0"/>
            <a:t>[4] edit/6</a:t>
          </a:r>
        </a:p>
      </dgm:t>
    </dgm:pt>
    <dgm:pt modelId="{F4D024DE-8E70-AF46-85D3-220E36A02D0D}" type="parTrans" cxnId="{A157A244-FFEB-2549-A33C-A16F2CAADA1E}">
      <dgm:prSet/>
      <dgm:spPr/>
      <dgm:t>
        <a:bodyPr/>
        <a:lstStyle/>
        <a:p>
          <a:endParaRPr lang="en-US"/>
        </a:p>
      </dgm:t>
    </dgm:pt>
    <dgm:pt modelId="{6AD45435-5F56-274C-8372-FB40B39BA4BF}" type="sibTrans" cxnId="{A157A244-FFEB-2549-A33C-A16F2CAADA1E}">
      <dgm:prSet/>
      <dgm:spPr/>
      <dgm:t>
        <a:bodyPr/>
        <a:lstStyle/>
        <a:p>
          <a:endParaRPr lang="en-US"/>
        </a:p>
      </dgm:t>
    </dgm:pt>
    <dgm:pt modelId="{A2A35856-243C-F440-8652-E98628D2A34A}">
      <dgm:prSet phldrT="[Text]" custT="1"/>
      <dgm:spPr/>
      <dgm:t>
        <a:bodyPr/>
        <a:lstStyle/>
        <a:p>
          <a:r>
            <a:rPr lang="en-US" sz="2400" dirty="0"/>
            <a:t>[3] read/4</a:t>
          </a:r>
        </a:p>
      </dgm:t>
    </dgm:pt>
    <dgm:pt modelId="{EB69F248-644D-2848-8855-780E92C30596}" type="parTrans" cxnId="{7FE74A65-D50D-BA46-B5F0-0CAF9BF6E885}">
      <dgm:prSet/>
      <dgm:spPr/>
      <dgm:t>
        <a:bodyPr/>
        <a:lstStyle/>
        <a:p>
          <a:endParaRPr lang="en-US"/>
        </a:p>
      </dgm:t>
    </dgm:pt>
    <dgm:pt modelId="{A888A61D-A3D6-3344-9313-BEA995224BAE}" type="sibTrans" cxnId="{7FE74A65-D50D-BA46-B5F0-0CAF9BF6E885}">
      <dgm:prSet/>
      <dgm:spPr/>
      <dgm:t>
        <a:bodyPr/>
        <a:lstStyle/>
        <a:p>
          <a:endParaRPr lang="en-US"/>
        </a:p>
      </dgm:t>
    </dgm:pt>
    <dgm:pt modelId="{6D8B9633-2C10-5E46-A7E1-CD904C63D0E7}" type="pres">
      <dgm:prSet presAssocID="{0665C4CE-AD9C-7546-9960-7616C5150936}" presName="Name0" presStyleCnt="0">
        <dgm:presLayoutVars>
          <dgm:dir/>
          <dgm:resizeHandles val="exact"/>
        </dgm:presLayoutVars>
      </dgm:prSet>
      <dgm:spPr/>
    </dgm:pt>
    <dgm:pt modelId="{E76F1BAB-A767-BB4C-811E-A7BFB0652C3A}" type="pres">
      <dgm:prSet presAssocID="{C559F403-7175-244D-AD4E-41CD5315CAED}" presName="node" presStyleLbl="node1" presStyleIdx="0" presStyleCnt="4">
        <dgm:presLayoutVars>
          <dgm:bulletEnabled val="1"/>
        </dgm:presLayoutVars>
      </dgm:prSet>
      <dgm:spPr/>
    </dgm:pt>
    <dgm:pt modelId="{58DB35F0-127F-0943-AA96-DEAA4E9D9A67}" type="pres">
      <dgm:prSet presAssocID="{C04BB76D-8530-6947-8ED3-EA2E29B020C4}" presName="sibTrans" presStyleLbl="sibTrans2D1" presStyleIdx="0" presStyleCnt="3"/>
      <dgm:spPr/>
    </dgm:pt>
    <dgm:pt modelId="{785998A1-390A-394E-9EEF-B1AC599E4E94}" type="pres">
      <dgm:prSet presAssocID="{C04BB76D-8530-6947-8ED3-EA2E29B020C4}" presName="connectorText" presStyleLbl="sibTrans2D1" presStyleIdx="0" presStyleCnt="3"/>
      <dgm:spPr/>
    </dgm:pt>
    <dgm:pt modelId="{42D44388-D290-CA41-AF5F-FF1774AEC967}" type="pres">
      <dgm:prSet presAssocID="{3CDDC879-B342-D044-A789-F80A61417D20}" presName="node" presStyleLbl="node1" presStyleIdx="1" presStyleCnt="4">
        <dgm:presLayoutVars>
          <dgm:bulletEnabled val="1"/>
        </dgm:presLayoutVars>
      </dgm:prSet>
      <dgm:spPr/>
    </dgm:pt>
    <dgm:pt modelId="{4E548FC8-805E-0440-8237-40A8E1D4787C}" type="pres">
      <dgm:prSet presAssocID="{C190292C-5AE9-F34A-BB3C-ED9F3D7C3907}" presName="sibTrans" presStyleLbl="sibTrans2D1" presStyleIdx="1" presStyleCnt="3"/>
      <dgm:spPr/>
    </dgm:pt>
    <dgm:pt modelId="{744189EA-56F6-2B4E-8A9C-6693A9FDA656}" type="pres">
      <dgm:prSet presAssocID="{C190292C-5AE9-F34A-BB3C-ED9F3D7C3907}" presName="connectorText" presStyleLbl="sibTrans2D1" presStyleIdx="1" presStyleCnt="3"/>
      <dgm:spPr/>
    </dgm:pt>
    <dgm:pt modelId="{2CDAAF58-315D-2C43-8248-D5173C2EE3E7}" type="pres">
      <dgm:prSet presAssocID="{A2A35856-243C-F440-8652-E98628D2A34A}" presName="node" presStyleLbl="node1" presStyleIdx="2" presStyleCnt="4">
        <dgm:presLayoutVars>
          <dgm:bulletEnabled val="1"/>
        </dgm:presLayoutVars>
      </dgm:prSet>
      <dgm:spPr/>
    </dgm:pt>
    <dgm:pt modelId="{C590F9C9-C264-FC43-AA28-6A7CCCF79CE4}" type="pres">
      <dgm:prSet presAssocID="{A888A61D-A3D6-3344-9313-BEA995224BAE}" presName="sibTrans" presStyleLbl="sibTrans2D1" presStyleIdx="2" presStyleCnt="3"/>
      <dgm:spPr/>
    </dgm:pt>
    <dgm:pt modelId="{2E078AB3-4AA4-1544-8A24-0E7269E94AE0}" type="pres">
      <dgm:prSet presAssocID="{A888A61D-A3D6-3344-9313-BEA995224BAE}" presName="connectorText" presStyleLbl="sibTrans2D1" presStyleIdx="2" presStyleCnt="3"/>
      <dgm:spPr/>
    </dgm:pt>
    <dgm:pt modelId="{6CE41CCB-F8B6-9A4B-98BA-3B9D496C687A}" type="pres">
      <dgm:prSet presAssocID="{A2B1058A-25A2-8F41-A7A1-2F2F69C3EB73}" presName="node" presStyleLbl="node1" presStyleIdx="3" presStyleCnt="4">
        <dgm:presLayoutVars>
          <dgm:bulletEnabled val="1"/>
        </dgm:presLayoutVars>
      </dgm:prSet>
      <dgm:spPr/>
    </dgm:pt>
  </dgm:ptLst>
  <dgm:cxnLst>
    <dgm:cxn modelId="{E01C5507-8AA7-9B49-B303-E364592583E4}" type="presOf" srcId="{A2A35856-243C-F440-8652-E98628D2A34A}" destId="{2CDAAF58-315D-2C43-8248-D5173C2EE3E7}" srcOrd="0" destOrd="0" presId="urn:microsoft.com/office/officeart/2005/8/layout/process1"/>
    <dgm:cxn modelId="{7882100A-6F03-0C47-B1AC-1C55D1C9EBE8}" type="presOf" srcId="{A888A61D-A3D6-3344-9313-BEA995224BAE}" destId="{C590F9C9-C264-FC43-AA28-6A7CCCF79CE4}" srcOrd="0" destOrd="0" presId="urn:microsoft.com/office/officeart/2005/8/layout/process1"/>
    <dgm:cxn modelId="{701B8B15-A4FB-8A46-92D0-BC5AF252EB57}" srcId="{0665C4CE-AD9C-7546-9960-7616C5150936}" destId="{3CDDC879-B342-D044-A789-F80A61417D20}" srcOrd="1" destOrd="0" parTransId="{834D0D0B-9F58-7344-AECB-60845C12AB5A}" sibTransId="{C190292C-5AE9-F34A-BB3C-ED9F3D7C3907}"/>
    <dgm:cxn modelId="{43F9302F-AD80-9F47-B964-ABC56CDF0454}" type="presOf" srcId="{C190292C-5AE9-F34A-BB3C-ED9F3D7C3907}" destId="{744189EA-56F6-2B4E-8A9C-6693A9FDA656}" srcOrd="1" destOrd="0" presId="urn:microsoft.com/office/officeart/2005/8/layout/process1"/>
    <dgm:cxn modelId="{B6A7C731-01CB-E046-BE72-B04FE1FBCE03}" type="presOf" srcId="{0665C4CE-AD9C-7546-9960-7616C5150936}" destId="{6D8B9633-2C10-5E46-A7E1-CD904C63D0E7}" srcOrd="0" destOrd="0" presId="urn:microsoft.com/office/officeart/2005/8/layout/process1"/>
    <dgm:cxn modelId="{A157A244-FFEB-2549-A33C-A16F2CAADA1E}" srcId="{0665C4CE-AD9C-7546-9960-7616C5150936}" destId="{A2B1058A-25A2-8F41-A7A1-2F2F69C3EB73}" srcOrd="3" destOrd="0" parTransId="{F4D024DE-8E70-AF46-85D3-220E36A02D0D}" sibTransId="{6AD45435-5F56-274C-8372-FB40B39BA4BF}"/>
    <dgm:cxn modelId="{78A5CA49-36FB-A149-83C9-7B2AD4765860}" srcId="{0665C4CE-AD9C-7546-9960-7616C5150936}" destId="{C559F403-7175-244D-AD4E-41CD5315CAED}" srcOrd="0" destOrd="0" parTransId="{007E51A6-F5F7-8840-8202-6AE69F192094}" sibTransId="{C04BB76D-8530-6947-8ED3-EA2E29B020C4}"/>
    <dgm:cxn modelId="{A6A32C4D-B4EA-3C4B-88D7-B031A9EF4AEF}" type="presOf" srcId="{C559F403-7175-244D-AD4E-41CD5315CAED}" destId="{E76F1BAB-A767-BB4C-811E-A7BFB0652C3A}" srcOrd="0" destOrd="0" presId="urn:microsoft.com/office/officeart/2005/8/layout/process1"/>
    <dgm:cxn modelId="{A1338856-BFB7-184D-A3D5-D8E091439984}" type="presOf" srcId="{A2B1058A-25A2-8F41-A7A1-2F2F69C3EB73}" destId="{6CE41CCB-F8B6-9A4B-98BA-3B9D496C687A}" srcOrd="0" destOrd="0" presId="urn:microsoft.com/office/officeart/2005/8/layout/process1"/>
    <dgm:cxn modelId="{03E77563-4A05-9244-98D5-859BEE1EA82E}" type="presOf" srcId="{C190292C-5AE9-F34A-BB3C-ED9F3D7C3907}" destId="{4E548FC8-805E-0440-8237-40A8E1D4787C}" srcOrd="0" destOrd="0" presId="urn:microsoft.com/office/officeart/2005/8/layout/process1"/>
    <dgm:cxn modelId="{7FE74A65-D50D-BA46-B5F0-0CAF9BF6E885}" srcId="{0665C4CE-AD9C-7546-9960-7616C5150936}" destId="{A2A35856-243C-F440-8652-E98628D2A34A}" srcOrd="2" destOrd="0" parTransId="{EB69F248-644D-2848-8855-780E92C30596}" sibTransId="{A888A61D-A3D6-3344-9313-BEA995224BAE}"/>
    <dgm:cxn modelId="{EA969490-D888-6842-9565-4AF066B30627}" type="presOf" srcId="{3CDDC879-B342-D044-A789-F80A61417D20}" destId="{42D44388-D290-CA41-AF5F-FF1774AEC967}" srcOrd="0" destOrd="0" presId="urn:microsoft.com/office/officeart/2005/8/layout/process1"/>
    <dgm:cxn modelId="{CEB0D095-D07F-1F46-9A30-16F513A62CA6}" type="presOf" srcId="{C04BB76D-8530-6947-8ED3-EA2E29B020C4}" destId="{58DB35F0-127F-0943-AA96-DEAA4E9D9A67}" srcOrd="0" destOrd="0" presId="urn:microsoft.com/office/officeart/2005/8/layout/process1"/>
    <dgm:cxn modelId="{A973339D-5E49-024D-8E96-FF90A3293EDE}" type="presOf" srcId="{C04BB76D-8530-6947-8ED3-EA2E29B020C4}" destId="{785998A1-390A-394E-9EEF-B1AC599E4E94}" srcOrd="1" destOrd="0" presId="urn:microsoft.com/office/officeart/2005/8/layout/process1"/>
    <dgm:cxn modelId="{CD8B7EC8-CB61-A449-81EE-3368CBC21F3E}" type="presOf" srcId="{A888A61D-A3D6-3344-9313-BEA995224BAE}" destId="{2E078AB3-4AA4-1544-8A24-0E7269E94AE0}" srcOrd="1" destOrd="0" presId="urn:microsoft.com/office/officeart/2005/8/layout/process1"/>
    <dgm:cxn modelId="{AD1D8093-3EB2-094C-A7B3-5169D7BCCF1D}" type="presParOf" srcId="{6D8B9633-2C10-5E46-A7E1-CD904C63D0E7}" destId="{E76F1BAB-A767-BB4C-811E-A7BFB0652C3A}" srcOrd="0" destOrd="0" presId="urn:microsoft.com/office/officeart/2005/8/layout/process1"/>
    <dgm:cxn modelId="{94E26672-7A03-1D4B-B5D0-EB2DC27E4529}" type="presParOf" srcId="{6D8B9633-2C10-5E46-A7E1-CD904C63D0E7}" destId="{58DB35F0-127F-0943-AA96-DEAA4E9D9A67}" srcOrd="1" destOrd="0" presId="urn:microsoft.com/office/officeart/2005/8/layout/process1"/>
    <dgm:cxn modelId="{91A7022F-2F46-6F4B-9ADE-0B41CE78A7DA}" type="presParOf" srcId="{58DB35F0-127F-0943-AA96-DEAA4E9D9A67}" destId="{785998A1-390A-394E-9EEF-B1AC599E4E94}" srcOrd="0" destOrd="0" presId="urn:microsoft.com/office/officeart/2005/8/layout/process1"/>
    <dgm:cxn modelId="{649046C2-A442-374A-B92E-C7128ECD77D2}" type="presParOf" srcId="{6D8B9633-2C10-5E46-A7E1-CD904C63D0E7}" destId="{42D44388-D290-CA41-AF5F-FF1774AEC967}" srcOrd="2" destOrd="0" presId="urn:microsoft.com/office/officeart/2005/8/layout/process1"/>
    <dgm:cxn modelId="{CD70141A-537B-D54A-919D-6AB9A4EDF1D1}" type="presParOf" srcId="{6D8B9633-2C10-5E46-A7E1-CD904C63D0E7}" destId="{4E548FC8-805E-0440-8237-40A8E1D4787C}" srcOrd="3" destOrd="0" presId="urn:microsoft.com/office/officeart/2005/8/layout/process1"/>
    <dgm:cxn modelId="{4B43C605-39D2-7D42-9B8F-261CFEF1A604}" type="presParOf" srcId="{4E548FC8-805E-0440-8237-40A8E1D4787C}" destId="{744189EA-56F6-2B4E-8A9C-6693A9FDA656}" srcOrd="0" destOrd="0" presId="urn:microsoft.com/office/officeart/2005/8/layout/process1"/>
    <dgm:cxn modelId="{F2928854-6ED8-934F-BA23-517631983302}" type="presParOf" srcId="{6D8B9633-2C10-5E46-A7E1-CD904C63D0E7}" destId="{2CDAAF58-315D-2C43-8248-D5173C2EE3E7}" srcOrd="4" destOrd="0" presId="urn:microsoft.com/office/officeart/2005/8/layout/process1"/>
    <dgm:cxn modelId="{04EF8A93-C8AA-B04E-B687-97DA0EB76BE3}" type="presParOf" srcId="{6D8B9633-2C10-5E46-A7E1-CD904C63D0E7}" destId="{C590F9C9-C264-FC43-AA28-6A7CCCF79CE4}" srcOrd="5" destOrd="0" presId="urn:microsoft.com/office/officeart/2005/8/layout/process1"/>
    <dgm:cxn modelId="{61B62956-BAD1-A340-AF65-0DBF88DD0032}" type="presParOf" srcId="{C590F9C9-C264-FC43-AA28-6A7CCCF79CE4}" destId="{2E078AB3-4AA4-1544-8A24-0E7269E94AE0}" srcOrd="0" destOrd="0" presId="urn:microsoft.com/office/officeart/2005/8/layout/process1"/>
    <dgm:cxn modelId="{1F5AF87F-022B-7B4E-A669-81E84933F969}" type="presParOf" srcId="{6D8B9633-2C10-5E46-A7E1-CD904C63D0E7}" destId="{6CE41CCB-F8B6-9A4B-98BA-3B9D496C687A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65C4CE-AD9C-7546-9960-7616C515093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C559F403-7175-244D-AD4E-41CD5315CAED}">
      <dgm:prSet phldrT="[Text]" custT="1"/>
      <dgm:spPr/>
      <dgm:t>
        <a:bodyPr/>
        <a:lstStyle/>
        <a:p>
          <a:r>
            <a:rPr lang="en-US" sz="2400" dirty="0"/>
            <a:t>[1] articles</a:t>
          </a:r>
        </a:p>
      </dgm:t>
    </dgm:pt>
    <dgm:pt modelId="{007E51A6-F5F7-8840-8202-6AE69F192094}" type="parTrans" cxnId="{78A5CA49-36FB-A149-83C9-7B2AD4765860}">
      <dgm:prSet/>
      <dgm:spPr/>
      <dgm:t>
        <a:bodyPr/>
        <a:lstStyle/>
        <a:p>
          <a:endParaRPr lang="en-US"/>
        </a:p>
      </dgm:t>
    </dgm:pt>
    <dgm:pt modelId="{C04BB76D-8530-6947-8ED3-EA2E29B020C4}" type="sibTrans" cxnId="{78A5CA49-36FB-A149-83C9-7B2AD4765860}">
      <dgm:prSet/>
      <dgm:spPr/>
      <dgm:t>
        <a:bodyPr/>
        <a:lstStyle/>
        <a:p>
          <a:endParaRPr lang="en-US"/>
        </a:p>
      </dgm:t>
    </dgm:pt>
    <dgm:pt modelId="{3CDDC879-B342-D044-A789-F80A61417D20}">
      <dgm:prSet phldrT="[Text]" custT="1"/>
      <dgm:spPr/>
      <dgm:t>
        <a:bodyPr/>
        <a:lstStyle/>
        <a:p>
          <a:r>
            <a:rPr lang="en-US" sz="2400" dirty="0"/>
            <a:t>[2] read/1</a:t>
          </a:r>
        </a:p>
      </dgm:t>
    </dgm:pt>
    <dgm:pt modelId="{834D0D0B-9F58-7344-AECB-60845C12AB5A}" type="parTrans" cxnId="{701B8B15-A4FB-8A46-92D0-BC5AF252EB57}">
      <dgm:prSet/>
      <dgm:spPr/>
      <dgm:t>
        <a:bodyPr/>
        <a:lstStyle/>
        <a:p>
          <a:endParaRPr lang="en-US"/>
        </a:p>
      </dgm:t>
    </dgm:pt>
    <dgm:pt modelId="{C190292C-5AE9-F34A-BB3C-ED9F3D7C3907}" type="sibTrans" cxnId="{701B8B15-A4FB-8A46-92D0-BC5AF252EB57}">
      <dgm:prSet/>
      <dgm:spPr/>
      <dgm:t>
        <a:bodyPr/>
        <a:lstStyle/>
        <a:p>
          <a:endParaRPr lang="en-US"/>
        </a:p>
      </dgm:t>
    </dgm:pt>
    <dgm:pt modelId="{A2B1058A-25A2-8F41-A7A1-2F2F69C3EB73}">
      <dgm:prSet phldrT="[Text]" custT="1"/>
      <dgm:spPr/>
      <dgm:t>
        <a:bodyPr/>
        <a:lstStyle/>
        <a:p>
          <a:r>
            <a:rPr lang="en-US" sz="2400" dirty="0"/>
            <a:t>[4] edit/6</a:t>
          </a:r>
        </a:p>
      </dgm:t>
    </dgm:pt>
    <dgm:pt modelId="{F4D024DE-8E70-AF46-85D3-220E36A02D0D}" type="parTrans" cxnId="{A157A244-FFEB-2549-A33C-A16F2CAADA1E}">
      <dgm:prSet/>
      <dgm:spPr/>
      <dgm:t>
        <a:bodyPr/>
        <a:lstStyle/>
        <a:p>
          <a:endParaRPr lang="en-US"/>
        </a:p>
      </dgm:t>
    </dgm:pt>
    <dgm:pt modelId="{6AD45435-5F56-274C-8372-FB40B39BA4BF}" type="sibTrans" cxnId="{A157A244-FFEB-2549-A33C-A16F2CAADA1E}">
      <dgm:prSet/>
      <dgm:spPr/>
      <dgm:t>
        <a:bodyPr/>
        <a:lstStyle/>
        <a:p>
          <a:endParaRPr lang="en-US"/>
        </a:p>
      </dgm:t>
    </dgm:pt>
    <dgm:pt modelId="{A2A35856-243C-F440-8652-E98628D2A34A}">
      <dgm:prSet phldrT="[Text]" custT="1"/>
      <dgm:spPr/>
      <dgm:t>
        <a:bodyPr/>
        <a:lstStyle/>
        <a:p>
          <a:r>
            <a:rPr lang="en-US" sz="2400" dirty="0"/>
            <a:t>[3] read/4</a:t>
          </a:r>
        </a:p>
      </dgm:t>
    </dgm:pt>
    <dgm:pt modelId="{EB69F248-644D-2848-8855-780E92C30596}" type="parTrans" cxnId="{7FE74A65-D50D-BA46-B5F0-0CAF9BF6E885}">
      <dgm:prSet/>
      <dgm:spPr/>
      <dgm:t>
        <a:bodyPr/>
        <a:lstStyle/>
        <a:p>
          <a:endParaRPr lang="en-US"/>
        </a:p>
      </dgm:t>
    </dgm:pt>
    <dgm:pt modelId="{A888A61D-A3D6-3344-9313-BEA995224BAE}" type="sibTrans" cxnId="{7FE74A65-D50D-BA46-B5F0-0CAF9BF6E885}">
      <dgm:prSet/>
      <dgm:spPr/>
      <dgm:t>
        <a:bodyPr/>
        <a:lstStyle/>
        <a:p>
          <a:endParaRPr lang="en-US"/>
        </a:p>
      </dgm:t>
    </dgm:pt>
    <dgm:pt modelId="{6D8B9633-2C10-5E46-A7E1-CD904C63D0E7}" type="pres">
      <dgm:prSet presAssocID="{0665C4CE-AD9C-7546-9960-7616C5150936}" presName="Name0" presStyleCnt="0">
        <dgm:presLayoutVars>
          <dgm:dir/>
          <dgm:resizeHandles val="exact"/>
        </dgm:presLayoutVars>
      </dgm:prSet>
      <dgm:spPr/>
    </dgm:pt>
    <dgm:pt modelId="{E76F1BAB-A767-BB4C-811E-A7BFB0652C3A}" type="pres">
      <dgm:prSet presAssocID="{C559F403-7175-244D-AD4E-41CD5315CAED}" presName="node" presStyleLbl="node1" presStyleIdx="0" presStyleCnt="4">
        <dgm:presLayoutVars>
          <dgm:bulletEnabled val="1"/>
        </dgm:presLayoutVars>
      </dgm:prSet>
      <dgm:spPr/>
    </dgm:pt>
    <dgm:pt modelId="{58DB35F0-127F-0943-AA96-DEAA4E9D9A67}" type="pres">
      <dgm:prSet presAssocID="{C04BB76D-8530-6947-8ED3-EA2E29B020C4}" presName="sibTrans" presStyleLbl="sibTrans2D1" presStyleIdx="0" presStyleCnt="3"/>
      <dgm:spPr/>
    </dgm:pt>
    <dgm:pt modelId="{785998A1-390A-394E-9EEF-B1AC599E4E94}" type="pres">
      <dgm:prSet presAssocID="{C04BB76D-8530-6947-8ED3-EA2E29B020C4}" presName="connectorText" presStyleLbl="sibTrans2D1" presStyleIdx="0" presStyleCnt="3"/>
      <dgm:spPr/>
    </dgm:pt>
    <dgm:pt modelId="{42D44388-D290-CA41-AF5F-FF1774AEC967}" type="pres">
      <dgm:prSet presAssocID="{3CDDC879-B342-D044-A789-F80A61417D20}" presName="node" presStyleLbl="node1" presStyleIdx="1" presStyleCnt="4">
        <dgm:presLayoutVars>
          <dgm:bulletEnabled val="1"/>
        </dgm:presLayoutVars>
      </dgm:prSet>
      <dgm:spPr/>
    </dgm:pt>
    <dgm:pt modelId="{4E548FC8-805E-0440-8237-40A8E1D4787C}" type="pres">
      <dgm:prSet presAssocID="{C190292C-5AE9-F34A-BB3C-ED9F3D7C3907}" presName="sibTrans" presStyleLbl="sibTrans2D1" presStyleIdx="1" presStyleCnt="3"/>
      <dgm:spPr/>
    </dgm:pt>
    <dgm:pt modelId="{744189EA-56F6-2B4E-8A9C-6693A9FDA656}" type="pres">
      <dgm:prSet presAssocID="{C190292C-5AE9-F34A-BB3C-ED9F3D7C3907}" presName="connectorText" presStyleLbl="sibTrans2D1" presStyleIdx="1" presStyleCnt="3"/>
      <dgm:spPr/>
    </dgm:pt>
    <dgm:pt modelId="{2CDAAF58-315D-2C43-8248-D5173C2EE3E7}" type="pres">
      <dgm:prSet presAssocID="{A2A35856-243C-F440-8652-E98628D2A34A}" presName="node" presStyleLbl="node1" presStyleIdx="2" presStyleCnt="4">
        <dgm:presLayoutVars>
          <dgm:bulletEnabled val="1"/>
        </dgm:presLayoutVars>
      </dgm:prSet>
      <dgm:spPr/>
    </dgm:pt>
    <dgm:pt modelId="{C590F9C9-C264-FC43-AA28-6A7CCCF79CE4}" type="pres">
      <dgm:prSet presAssocID="{A888A61D-A3D6-3344-9313-BEA995224BAE}" presName="sibTrans" presStyleLbl="sibTrans2D1" presStyleIdx="2" presStyleCnt="3"/>
      <dgm:spPr/>
    </dgm:pt>
    <dgm:pt modelId="{2E078AB3-4AA4-1544-8A24-0E7269E94AE0}" type="pres">
      <dgm:prSet presAssocID="{A888A61D-A3D6-3344-9313-BEA995224BAE}" presName="connectorText" presStyleLbl="sibTrans2D1" presStyleIdx="2" presStyleCnt="3"/>
      <dgm:spPr/>
    </dgm:pt>
    <dgm:pt modelId="{6CE41CCB-F8B6-9A4B-98BA-3B9D496C687A}" type="pres">
      <dgm:prSet presAssocID="{A2B1058A-25A2-8F41-A7A1-2F2F69C3EB73}" presName="node" presStyleLbl="node1" presStyleIdx="3" presStyleCnt="4">
        <dgm:presLayoutVars>
          <dgm:bulletEnabled val="1"/>
        </dgm:presLayoutVars>
      </dgm:prSet>
      <dgm:spPr/>
    </dgm:pt>
  </dgm:ptLst>
  <dgm:cxnLst>
    <dgm:cxn modelId="{701B8B15-A4FB-8A46-92D0-BC5AF252EB57}" srcId="{0665C4CE-AD9C-7546-9960-7616C5150936}" destId="{3CDDC879-B342-D044-A789-F80A61417D20}" srcOrd="1" destOrd="0" parTransId="{834D0D0B-9F58-7344-AECB-60845C12AB5A}" sibTransId="{C190292C-5AE9-F34A-BB3C-ED9F3D7C3907}"/>
    <dgm:cxn modelId="{27E70016-53B3-8846-A262-269A6886E427}" type="presOf" srcId="{C190292C-5AE9-F34A-BB3C-ED9F3D7C3907}" destId="{4E548FC8-805E-0440-8237-40A8E1D4787C}" srcOrd="0" destOrd="0" presId="urn:microsoft.com/office/officeart/2005/8/layout/process1"/>
    <dgm:cxn modelId="{E6D3CC40-B59D-7D4D-88C5-42BED08FA68C}" type="presOf" srcId="{C04BB76D-8530-6947-8ED3-EA2E29B020C4}" destId="{785998A1-390A-394E-9EEF-B1AC599E4E94}" srcOrd="1" destOrd="0" presId="urn:microsoft.com/office/officeart/2005/8/layout/process1"/>
    <dgm:cxn modelId="{A157A244-FFEB-2549-A33C-A16F2CAADA1E}" srcId="{0665C4CE-AD9C-7546-9960-7616C5150936}" destId="{A2B1058A-25A2-8F41-A7A1-2F2F69C3EB73}" srcOrd="3" destOrd="0" parTransId="{F4D024DE-8E70-AF46-85D3-220E36A02D0D}" sibTransId="{6AD45435-5F56-274C-8372-FB40B39BA4BF}"/>
    <dgm:cxn modelId="{78A5CA49-36FB-A149-83C9-7B2AD4765860}" srcId="{0665C4CE-AD9C-7546-9960-7616C5150936}" destId="{C559F403-7175-244D-AD4E-41CD5315CAED}" srcOrd="0" destOrd="0" parTransId="{007E51A6-F5F7-8840-8202-6AE69F192094}" sibTransId="{C04BB76D-8530-6947-8ED3-EA2E29B020C4}"/>
    <dgm:cxn modelId="{B7985F63-BCC2-6344-B3DA-B609CB72715C}" type="presOf" srcId="{C04BB76D-8530-6947-8ED3-EA2E29B020C4}" destId="{58DB35F0-127F-0943-AA96-DEAA4E9D9A67}" srcOrd="0" destOrd="0" presId="urn:microsoft.com/office/officeart/2005/8/layout/process1"/>
    <dgm:cxn modelId="{7FE74A65-D50D-BA46-B5F0-0CAF9BF6E885}" srcId="{0665C4CE-AD9C-7546-9960-7616C5150936}" destId="{A2A35856-243C-F440-8652-E98628D2A34A}" srcOrd="2" destOrd="0" parTransId="{EB69F248-644D-2848-8855-780E92C30596}" sibTransId="{A888A61D-A3D6-3344-9313-BEA995224BAE}"/>
    <dgm:cxn modelId="{7666A873-36F5-504C-A30C-8B9EEE1889D2}" type="presOf" srcId="{A888A61D-A3D6-3344-9313-BEA995224BAE}" destId="{C590F9C9-C264-FC43-AA28-6A7CCCF79CE4}" srcOrd="0" destOrd="0" presId="urn:microsoft.com/office/officeart/2005/8/layout/process1"/>
    <dgm:cxn modelId="{F41D3D7B-2F5F-744A-A731-2494C149F2ED}" type="presOf" srcId="{C559F403-7175-244D-AD4E-41CD5315CAED}" destId="{E76F1BAB-A767-BB4C-811E-A7BFB0652C3A}" srcOrd="0" destOrd="0" presId="urn:microsoft.com/office/officeart/2005/8/layout/process1"/>
    <dgm:cxn modelId="{0DD2E586-A5C7-9348-85A1-676943DB23EC}" type="presOf" srcId="{A888A61D-A3D6-3344-9313-BEA995224BAE}" destId="{2E078AB3-4AA4-1544-8A24-0E7269E94AE0}" srcOrd="1" destOrd="0" presId="urn:microsoft.com/office/officeart/2005/8/layout/process1"/>
    <dgm:cxn modelId="{2C6FEB94-FBC3-0841-9422-48BA8C7B9370}" type="presOf" srcId="{3CDDC879-B342-D044-A789-F80A61417D20}" destId="{42D44388-D290-CA41-AF5F-FF1774AEC967}" srcOrd="0" destOrd="0" presId="urn:microsoft.com/office/officeart/2005/8/layout/process1"/>
    <dgm:cxn modelId="{095185C2-0616-C046-B12E-DF18D51CBD69}" type="presOf" srcId="{0665C4CE-AD9C-7546-9960-7616C5150936}" destId="{6D8B9633-2C10-5E46-A7E1-CD904C63D0E7}" srcOrd="0" destOrd="0" presId="urn:microsoft.com/office/officeart/2005/8/layout/process1"/>
    <dgm:cxn modelId="{382F46CC-C7AB-1F4C-9B37-2AEC7D020250}" type="presOf" srcId="{A2A35856-243C-F440-8652-E98628D2A34A}" destId="{2CDAAF58-315D-2C43-8248-D5173C2EE3E7}" srcOrd="0" destOrd="0" presId="urn:microsoft.com/office/officeart/2005/8/layout/process1"/>
    <dgm:cxn modelId="{916C00E5-D2D9-8E48-88B6-C2C2E58D6018}" type="presOf" srcId="{A2B1058A-25A2-8F41-A7A1-2F2F69C3EB73}" destId="{6CE41CCB-F8B6-9A4B-98BA-3B9D496C687A}" srcOrd="0" destOrd="0" presId="urn:microsoft.com/office/officeart/2005/8/layout/process1"/>
    <dgm:cxn modelId="{CEAE2DFF-A7F0-6B43-8E9E-4DD82E97FCAD}" type="presOf" srcId="{C190292C-5AE9-F34A-BB3C-ED9F3D7C3907}" destId="{744189EA-56F6-2B4E-8A9C-6693A9FDA656}" srcOrd="1" destOrd="0" presId="urn:microsoft.com/office/officeart/2005/8/layout/process1"/>
    <dgm:cxn modelId="{5782D6B8-8F1F-BA43-ABDE-A0124026B877}" type="presParOf" srcId="{6D8B9633-2C10-5E46-A7E1-CD904C63D0E7}" destId="{E76F1BAB-A767-BB4C-811E-A7BFB0652C3A}" srcOrd="0" destOrd="0" presId="urn:microsoft.com/office/officeart/2005/8/layout/process1"/>
    <dgm:cxn modelId="{E846D332-9FFD-C742-B9A6-28060575DF34}" type="presParOf" srcId="{6D8B9633-2C10-5E46-A7E1-CD904C63D0E7}" destId="{58DB35F0-127F-0943-AA96-DEAA4E9D9A67}" srcOrd="1" destOrd="0" presId="urn:microsoft.com/office/officeart/2005/8/layout/process1"/>
    <dgm:cxn modelId="{778D2151-FBE5-A94D-9208-1255B588579B}" type="presParOf" srcId="{58DB35F0-127F-0943-AA96-DEAA4E9D9A67}" destId="{785998A1-390A-394E-9EEF-B1AC599E4E94}" srcOrd="0" destOrd="0" presId="urn:microsoft.com/office/officeart/2005/8/layout/process1"/>
    <dgm:cxn modelId="{2A088CAD-152D-8844-A8AF-0D8DBC444AF3}" type="presParOf" srcId="{6D8B9633-2C10-5E46-A7E1-CD904C63D0E7}" destId="{42D44388-D290-CA41-AF5F-FF1774AEC967}" srcOrd="2" destOrd="0" presId="urn:microsoft.com/office/officeart/2005/8/layout/process1"/>
    <dgm:cxn modelId="{DC4B84CA-4C03-F944-B222-757255E0FE97}" type="presParOf" srcId="{6D8B9633-2C10-5E46-A7E1-CD904C63D0E7}" destId="{4E548FC8-805E-0440-8237-40A8E1D4787C}" srcOrd="3" destOrd="0" presId="urn:microsoft.com/office/officeart/2005/8/layout/process1"/>
    <dgm:cxn modelId="{8F645A5B-3E89-AF4B-A08C-A1C393CDA26F}" type="presParOf" srcId="{4E548FC8-805E-0440-8237-40A8E1D4787C}" destId="{744189EA-56F6-2B4E-8A9C-6693A9FDA656}" srcOrd="0" destOrd="0" presId="urn:microsoft.com/office/officeart/2005/8/layout/process1"/>
    <dgm:cxn modelId="{4A7178C0-835E-6F40-8471-5C91FD8267CD}" type="presParOf" srcId="{6D8B9633-2C10-5E46-A7E1-CD904C63D0E7}" destId="{2CDAAF58-315D-2C43-8248-D5173C2EE3E7}" srcOrd="4" destOrd="0" presId="urn:microsoft.com/office/officeart/2005/8/layout/process1"/>
    <dgm:cxn modelId="{1F19183C-7E31-0242-93E3-BBF0B9A4CBB2}" type="presParOf" srcId="{6D8B9633-2C10-5E46-A7E1-CD904C63D0E7}" destId="{C590F9C9-C264-FC43-AA28-6A7CCCF79CE4}" srcOrd="5" destOrd="0" presId="urn:microsoft.com/office/officeart/2005/8/layout/process1"/>
    <dgm:cxn modelId="{B895C6E3-DA42-804C-BE9C-C4C8D3ECDF54}" type="presParOf" srcId="{C590F9C9-C264-FC43-AA28-6A7CCCF79CE4}" destId="{2E078AB3-4AA4-1544-8A24-0E7269E94AE0}" srcOrd="0" destOrd="0" presId="urn:microsoft.com/office/officeart/2005/8/layout/process1"/>
    <dgm:cxn modelId="{72E482E1-EAE2-6B48-9712-B688ED72CE22}" type="presParOf" srcId="{6D8B9633-2C10-5E46-A7E1-CD904C63D0E7}" destId="{6CE41CCB-F8B6-9A4B-98BA-3B9D496C687A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6F1BAB-A767-BB4C-811E-A7BFB0652C3A}">
      <dsp:nvSpPr>
        <dsp:cNvPr id="0" name=""/>
        <dsp:cNvSpPr/>
      </dsp:nvSpPr>
      <dsp:spPr>
        <a:xfrm>
          <a:off x="3768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[1] articles</a:t>
          </a:r>
        </a:p>
      </dsp:txBody>
      <dsp:txXfrm>
        <a:off x="32724" y="257515"/>
        <a:ext cx="1589790" cy="930709"/>
      </dsp:txXfrm>
    </dsp:sp>
    <dsp:sp modelId="{58DB35F0-127F-0943-AA96-DEAA4E9D9A67}">
      <dsp:nvSpPr>
        <dsp:cNvPr id="0" name=""/>
        <dsp:cNvSpPr/>
      </dsp:nvSpPr>
      <dsp:spPr>
        <a:xfrm>
          <a:off x="1816241" y="518554"/>
          <a:ext cx="349312" cy="40863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1816241" y="600280"/>
        <a:ext cx="244518" cy="245178"/>
      </dsp:txXfrm>
    </dsp:sp>
    <dsp:sp modelId="{42D44388-D290-CA41-AF5F-FF1774AEC967}">
      <dsp:nvSpPr>
        <dsp:cNvPr id="0" name=""/>
        <dsp:cNvSpPr/>
      </dsp:nvSpPr>
      <dsp:spPr>
        <a:xfrm>
          <a:off x="2310552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[2] read/1</a:t>
          </a:r>
        </a:p>
      </dsp:txBody>
      <dsp:txXfrm>
        <a:off x="2339508" y="257515"/>
        <a:ext cx="1589790" cy="930709"/>
      </dsp:txXfrm>
    </dsp:sp>
    <dsp:sp modelId="{4E548FC8-805E-0440-8237-40A8E1D4787C}">
      <dsp:nvSpPr>
        <dsp:cNvPr id="0" name=""/>
        <dsp:cNvSpPr/>
      </dsp:nvSpPr>
      <dsp:spPr>
        <a:xfrm>
          <a:off x="4123024" y="518554"/>
          <a:ext cx="349312" cy="40863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123024" y="600280"/>
        <a:ext cx="244518" cy="245178"/>
      </dsp:txXfrm>
    </dsp:sp>
    <dsp:sp modelId="{2CDAAF58-315D-2C43-8248-D5173C2EE3E7}">
      <dsp:nvSpPr>
        <dsp:cNvPr id="0" name=""/>
        <dsp:cNvSpPr/>
      </dsp:nvSpPr>
      <dsp:spPr>
        <a:xfrm>
          <a:off x="4617335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[3] read/4</a:t>
          </a:r>
        </a:p>
      </dsp:txBody>
      <dsp:txXfrm>
        <a:off x="4646291" y="257515"/>
        <a:ext cx="1589790" cy="930709"/>
      </dsp:txXfrm>
    </dsp:sp>
    <dsp:sp modelId="{C590F9C9-C264-FC43-AA28-6A7CCCF79CE4}">
      <dsp:nvSpPr>
        <dsp:cNvPr id="0" name=""/>
        <dsp:cNvSpPr/>
      </dsp:nvSpPr>
      <dsp:spPr>
        <a:xfrm>
          <a:off x="6429808" y="518554"/>
          <a:ext cx="349312" cy="40863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429808" y="600280"/>
        <a:ext cx="244518" cy="245178"/>
      </dsp:txXfrm>
    </dsp:sp>
    <dsp:sp modelId="{6CE41CCB-F8B6-9A4B-98BA-3B9D496C687A}">
      <dsp:nvSpPr>
        <dsp:cNvPr id="0" name=""/>
        <dsp:cNvSpPr/>
      </dsp:nvSpPr>
      <dsp:spPr>
        <a:xfrm>
          <a:off x="6924118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[4] edit/6</a:t>
          </a:r>
        </a:p>
      </dsp:txBody>
      <dsp:txXfrm>
        <a:off x="6953074" y="257515"/>
        <a:ext cx="1589790" cy="9307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6F1BAB-A767-BB4C-811E-A7BFB0652C3A}">
      <dsp:nvSpPr>
        <dsp:cNvPr id="0" name=""/>
        <dsp:cNvSpPr/>
      </dsp:nvSpPr>
      <dsp:spPr>
        <a:xfrm>
          <a:off x="3768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[1] articles</a:t>
          </a:r>
        </a:p>
      </dsp:txBody>
      <dsp:txXfrm>
        <a:off x="32724" y="257515"/>
        <a:ext cx="1589790" cy="930709"/>
      </dsp:txXfrm>
    </dsp:sp>
    <dsp:sp modelId="{58DB35F0-127F-0943-AA96-DEAA4E9D9A67}">
      <dsp:nvSpPr>
        <dsp:cNvPr id="0" name=""/>
        <dsp:cNvSpPr/>
      </dsp:nvSpPr>
      <dsp:spPr>
        <a:xfrm>
          <a:off x="1816241" y="518554"/>
          <a:ext cx="349312" cy="40863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1816241" y="600280"/>
        <a:ext cx="244518" cy="245178"/>
      </dsp:txXfrm>
    </dsp:sp>
    <dsp:sp modelId="{42D44388-D290-CA41-AF5F-FF1774AEC967}">
      <dsp:nvSpPr>
        <dsp:cNvPr id="0" name=""/>
        <dsp:cNvSpPr/>
      </dsp:nvSpPr>
      <dsp:spPr>
        <a:xfrm>
          <a:off x="2310552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[2] read/1</a:t>
          </a:r>
        </a:p>
      </dsp:txBody>
      <dsp:txXfrm>
        <a:off x="2339508" y="257515"/>
        <a:ext cx="1589790" cy="930709"/>
      </dsp:txXfrm>
    </dsp:sp>
    <dsp:sp modelId="{4E548FC8-805E-0440-8237-40A8E1D4787C}">
      <dsp:nvSpPr>
        <dsp:cNvPr id="0" name=""/>
        <dsp:cNvSpPr/>
      </dsp:nvSpPr>
      <dsp:spPr>
        <a:xfrm>
          <a:off x="4123024" y="518554"/>
          <a:ext cx="349312" cy="40863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123024" y="600280"/>
        <a:ext cx="244518" cy="245178"/>
      </dsp:txXfrm>
    </dsp:sp>
    <dsp:sp modelId="{2CDAAF58-315D-2C43-8248-D5173C2EE3E7}">
      <dsp:nvSpPr>
        <dsp:cNvPr id="0" name=""/>
        <dsp:cNvSpPr/>
      </dsp:nvSpPr>
      <dsp:spPr>
        <a:xfrm>
          <a:off x="4617335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[3] read/4</a:t>
          </a:r>
        </a:p>
      </dsp:txBody>
      <dsp:txXfrm>
        <a:off x="4646291" y="257515"/>
        <a:ext cx="1589790" cy="930709"/>
      </dsp:txXfrm>
    </dsp:sp>
    <dsp:sp modelId="{C590F9C9-C264-FC43-AA28-6A7CCCF79CE4}">
      <dsp:nvSpPr>
        <dsp:cNvPr id="0" name=""/>
        <dsp:cNvSpPr/>
      </dsp:nvSpPr>
      <dsp:spPr>
        <a:xfrm>
          <a:off x="6429808" y="518554"/>
          <a:ext cx="349312" cy="40863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429808" y="600280"/>
        <a:ext cx="244518" cy="245178"/>
      </dsp:txXfrm>
    </dsp:sp>
    <dsp:sp modelId="{6CE41CCB-F8B6-9A4B-98BA-3B9D496C687A}">
      <dsp:nvSpPr>
        <dsp:cNvPr id="0" name=""/>
        <dsp:cNvSpPr/>
      </dsp:nvSpPr>
      <dsp:spPr>
        <a:xfrm>
          <a:off x="6924118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[4] edit/6</a:t>
          </a:r>
        </a:p>
      </dsp:txBody>
      <dsp:txXfrm>
        <a:off x="6953074" y="257515"/>
        <a:ext cx="1589790" cy="9307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6F1BAB-A767-BB4C-811E-A7BFB0652C3A}">
      <dsp:nvSpPr>
        <dsp:cNvPr id="0" name=""/>
        <dsp:cNvSpPr/>
      </dsp:nvSpPr>
      <dsp:spPr>
        <a:xfrm>
          <a:off x="3768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[1] articles</a:t>
          </a:r>
        </a:p>
      </dsp:txBody>
      <dsp:txXfrm>
        <a:off x="32724" y="257515"/>
        <a:ext cx="1589790" cy="930709"/>
      </dsp:txXfrm>
    </dsp:sp>
    <dsp:sp modelId="{58DB35F0-127F-0943-AA96-DEAA4E9D9A67}">
      <dsp:nvSpPr>
        <dsp:cNvPr id="0" name=""/>
        <dsp:cNvSpPr/>
      </dsp:nvSpPr>
      <dsp:spPr>
        <a:xfrm>
          <a:off x="1816241" y="518554"/>
          <a:ext cx="349312" cy="40863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1816241" y="600280"/>
        <a:ext cx="244518" cy="245178"/>
      </dsp:txXfrm>
    </dsp:sp>
    <dsp:sp modelId="{42D44388-D290-CA41-AF5F-FF1774AEC967}">
      <dsp:nvSpPr>
        <dsp:cNvPr id="0" name=""/>
        <dsp:cNvSpPr/>
      </dsp:nvSpPr>
      <dsp:spPr>
        <a:xfrm>
          <a:off x="2310552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[2] read/1</a:t>
          </a:r>
        </a:p>
      </dsp:txBody>
      <dsp:txXfrm>
        <a:off x="2339508" y="257515"/>
        <a:ext cx="1589790" cy="930709"/>
      </dsp:txXfrm>
    </dsp:sp>
    <dsp:sp modelId="{4E548FC8-805E-0440-8237-40A8E1D4787C}">
      <dsp:nvSpPr>
        <dsp:cNvPr id="0" name=""/>
        <dsp:cNvSpPr/>
      </dsp:nvSpPr>
      <dsp:spPr>
        <a:xfrm>
          <a:off x="4123024" y="518554"/>
          <a:ext cx="349312" cy="40863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123024" y="600280"/>
        <a:ext cx="244518" cy="245178"/>
      </dsp:txXfrm>
    </dsp:sp>
    <dsp:sp modelId="{2CDAAF58-315D-2C43-8248-D5173C2EE3E7}">
      <dsp:nvSpPr>
        <dsp:cNvPr id="0" name=""/>
        <dsp:cNvSpPr/>
      </dsp:nvSpPr>
      <dsp:spPr>
        <a:xfrm>
          <a:off x="4617335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[3] read/4</a:t>
          </a:r>
        </a:p>
      </dsp:txBody>
      <dsp:txXfrm>
        <a:off x="4646291" y="257515"/>
        <a:ext cx="1589790" cy="930709"/>
      </dsp:txXfrm>
    </dsp:sp>
    <dsp:sp modelId="{C590F9C9-C264-FC43-AA28-6A7CCCF79CE4}">
      <dsp:nvSpPr>
        <dsp:cNvPr id="0" name=""/>
        <dsp:cNvSpPr/>
      </dsp:nvSpPr>
      <dsp:spPr>
        <a:xfrm>
          <a:off x="6429808" y="518554"/>
          <a:ext cx="349312" cy="40863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6429808" y="600280"/>
        <a:ext cx="244518" cy="245178"/>
      </dsp:txXfrm>
    </dsp:sp>
    <dsp:sp modelId="{6CE41CCB-F8B6-9A4B-98BA-3B9D496C687A}">
      <dsp:nvSpPr>
        <dsp:cNvPr id="0" name=""/>
        <dsp:cNvSpPr/>
      </dsp:nvSpPr>
      <dsp:spPr>
        <a:xfrm>
          <a:off x="6924118" y="228559"/>
          <a:ext cx="1647702" cy="98862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[4] edit/6</a:t>
          </a:r>
        </a:p>
      </dsp:txBody>
      <dsp:txXfrm>
        <a:off x="6953074" y="257515"/>
        <a:ext cx="1589790" cy="9307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B5BDCA-AE41-2B41-915C-A6EE111FDAA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E7474-6E57-154A-A9C6-1260267DE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1766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19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424706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8" name="Shape 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859813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830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339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218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062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807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761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04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bg>
      <p:bgPr>
        <a:solidFill>
          <a:schemeClr val="lt1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328614" y="2736057"/>
            <a:ext cx="8129585" cy="51520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Lato"/>
              <a:buNone/>
              <a:defRPr sz="45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ubTitle" idx="1"/>
          </p:nvPr>
        </p:nvSpPr>
        <p:spPr>
          <a:xfrm>
            <a:off x="328614" y="3297257"/>
            <a:ext cx="8129585" cy="334895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indent="0" algn="l" rtl="0">
              <a:lnSpc>
                <a:spcPct val="100000"/>
              </a:lnSpc>
              <a:spcBef>
                <a:spcPts val="800"/>
              </a:spcBef>
              <a:buClr>
                <a:srgbClr val="3C59FD"/>
              </a:buClr>
              <a:buFont typeface="Arial"/>
              <a:buNone/>
              <a:defRPr sz="21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342900" marR="0" indent="0" algn="ctr" rtl="0">
              <a:lnSpc>
                <a:spcPct val="90000"/>
              </a:lnSpc>
              <a:spcBef>
                <a:spcPts val="400"/>
              </a:spcBef>
              <a:buClr>
                <a:srgbClr val="3C59FD"/>
              </a:buClr>
              <a:buFont typeface="Arial"/>
              <a:buNone/>
              <a:defRPr sz="15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685800" marR="0" indent="0" algn="ctr" rtl="0">
              <a:lnSpc>
                <a:spcPct val="90000"/>
              </a:lnSpc>
              <a:spcBef>
                <a:spcPts val="400"/>
              </a:spcBef>
              <a:buClr>
                <a:srgbClr val="3C59FD"/>
              </a:buClr>
              <a:buFont typeface="Arial"/>
              <a:buNone/>
              <a:defRPr sz="14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028700" marR="0" indent="0" algn="ctr" rtl="0">
              <a:lnSpc>
                <a:spcPct val="90000"/>
              </a:lnSpc>
              <a:spcBef>
                <a:spcPts val="400"/>
              </a:spcBef>
              <a:buClr>
                <a:srgbClr val="3C59FD"/>
              </a:buClr>
              <a:buFont typeface="Arial"/>
              <a:buNone/>
              <a:defRPr sz="12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1371600" marR="0" indent="0" algn="ctr" rtl="0">
              <a:lnSpc>
                <a:spcPct val="90000"/>
              </a:lnSpc>
              <a:spcBef>
                <a:spcPts val="400"/>
              </a:spcBef>
              <a:buClr>
                <a:srgbClr val="3C59FD"/>
              </a:buClr>
              <a:buFont typeface="Arial"/>
              <a:buNone/>
              <a:defRPr sz="12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1714500" marR="0" indent="0" algn="ctr" rtl="0">
              <a:lnSpc>
                <a:spcPct val="90000"/>
              </a:lnSpc>
              <a:spcBef>
                <a:spcPts val="400"/>
              </a:spcBef>
              <a:buClr>
                <a:srgbClr val="95BC46"/>
              </a:buClr>
              <a:buFont typeface="Arial"/>
              <a:buNone/>
              <a:defRPr sz="1200" b="0" i="0" u="none" strike="noStrike" cap="none" baseline="0">
                <a:solidFill>
                  <a:srgbClr val="95BC4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2057400" marR="0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2400300" marR="0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2743200" marR="0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2"/>
          </p:nvPr>
        </p:nvSpPr>
        <p:spPr>
          <a:xfrm>
            <a:off x="328614" y="3678144"/>
            <a:ext cx="2068116" cy="29289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indent="0" rtl="0">
              <a:spcBef>
                <a:spcPts val="0"/>
              </a:spcBef>
              <a:buClr>
                <a:srgbClr val="3C59FD"/>
              </a:buClr>
              <a:buFont typeface="Lato"/>
              <a:buNone/>
              <a:defRPr sz="1200">
                <a:solidFill>
                  <a:srgbClr val="3C59FD"/>
                </a:solidFill>
                <a:latin typeface="Lato"/>
                <a:ea typeface="Lato"/>
                <a:cs typeface="Lato"/>
                <a:sym typeface="Lato"/>
              </a:defRPr>
            </a:lvl1pPr>
            <a:lvl2pPr rtl="0">
              <a:spcBef>
                <a:spcPts val="0"/>
              </a:spcBef>
              <a:defRPr sz="2100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rtl="0">
              <a:spcBef>
                <a:spcPts val="0"/>
              </a:spcBef>
              <a:defRPr sz="1500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rtl="0">
              <a:spcBef>
                <a:spcPts val="0"/>
              </a:spcBef>
              <a:defRPr sz="1400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rtl="0">
              <a:spcBef>
                <a:spcPts val="0"/>
              </a:spcBef>
              <a:defRPr sz="1200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rtl="0">
              <a:spcBef>
                <a:spcPts val="0"/>
              </a:spcBef>
              <a:defRPr sz="900" cap="none" baseline="0">
                <a:solidFill>
                  <a:srgbClr val="95BC4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1" name="Shape 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94265" y="0"/>
            <a:ext cx="1349733" cy="5150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Shape 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8614" y="287032"/>
            <a:ext cx="885937" cy="885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w/ title &amp; 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28614" y="393033"/>
            <a:ext cx="8503920" cy="41148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rtl="0">
              <a:spcBef>
                <a:spcPts val="0"/>
              </a:spcBef>
              <a:defRPr sz="3600" b="1" i="0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328612" y="1350168"/>
            <a:ext cx="8503443" cy="2658666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rtl="0">
              <a:spcBef>
                <a:spcPts val="0"/>
              </a:spcBef>
              <a:defRPr sz="2700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139700" indent="127000" rtl="0">
              <a:spcBef>
                <a:spcPts val="0"/>
              </a:spcBef>
              <a:defRPr sz="3000"/>
            </a:lvl2pPr>
            <a:lvl3pPr marL="279400" indent="266700" rtl="0">
              <a:lnSpc>
                <a:spcPct val="100000"/>
              </a:lnSpc>
              <a:spcBef>
                <a:spcPts val="0"/>
              </a:spcBef>
              <a:defRPr sz="2100" baseline="0"/>
            </a:lvl3pPr>
            <a:lvl4pPr marL="406400" indent="139700" rtl="0">
              <a:spcBef>
                <a:spcPts val="0"/>
              </a:spcBef>
              <a:defRPr/>
            </a:lvl4pPr>
            <a:lvl5pPr marL="546100" indent="139700"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 sz="900" cap="none" baseline="0">
                <a:solidFill>
                  <a:srgbClr val="95BC4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16" name="Shape 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7340" y="4560889"/>
            <a:ext cx="413290" cy="413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Shape 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30632" y="969"/>
            <a:ext cx="619331" cy="5148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w/ 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28614" y="415604"/>
            <a:ext cx="8503920" cy="41148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rtl="0">
              <a:spcBef>
                <a:spcPts val="0"/>
              </a:spcBef>
              <a:defRPr sz="2400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28612" y="1115170"/>
            <a:ext cx="4120142" cy="319608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rtl="0">
              <a:spcBef>
                <a:spcPts val="0"/>
              </a:spcBef>
              <a:defRPr sz="2700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139700" indent="127000" rtl="0">
              <a:spcBef>
                <a:spcPts val="0"/>
              </a:spcBef>
              <a:defRPr/>
            </a:lvl2pPr>
            <a:lvl3pPr marL="279400" indent="127000" rtl="0">
              <a:spcBef>
                <a:spcPts val="0"/>
              </a:spcBef>
              <a:defRPr/>
            </a:lvl3pPr>
            <a:lvl4pPr marL="406400" indent="139700" rtl="0">
              <a:spcBef>
                <a:spcPts val="0"/>
              </a:spcBef>
              <a:defRPr/>
            </a:lvl4pPr>
            <a:lvl5pPr marL="546100" indent="139700"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 sz="900" cap="none" baseline="0">
                <a:solidFill>
                  <a:srgbClr val="95BC4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2"/>
          </p:nvPr>
        </p:nvSpPr>
        <p:spPr>
          <a:xfrm>
            <a:off x="4580574" y="1115170"/>
            <a:ext cx="4120142" cy="319608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rtl="0">
              <a:spcBef>
                <a:spcPts val="0"/>
              </a:spcBef>
              <a:defRPr sz="2700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139700" indent="127000" rtl="0">
              <a:spcBef>
                <a:spcPts val="0"/>
              </a:spcBef>
              <a:defRPr/>
            </a:lvl2pPr>
            <a:lvl3pPr marL="279400" indent="127000" rtl="0">
              <a:spcBef>
                <a:spcPts val="0"/>
              </a:spcBef>
              <a:defRPr/>
            </a:lvl3pPr>
            <a:lvl4pPr marL="406400" indent="139700" rtl="0">
              <a:spcBef>
                <a:spcPts val="0"/>
              </a:spcBef>
              <a:defRPr/>
            </a:lvl4pPr>
            <a:lvl5pPr marL="546100" indent="139700"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 sz="900" cap="none" baseline="0">
                <a:solidFill>
                  <a:srgbClr val="95BC4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rtl="0">
              <a:spcBef>
                <a:spcPts val="0"/>
              </a:spcBef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pic>
        <p:nvPicPr>
          <p:cNvPr id="22" name="Shape 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7340" y="4560889"/>
            <a:ext cx="413290" cy="413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Shape 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30419" y="0"/>
            <a:ext cx="620166" cy="515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whit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5520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28614" y="304137"/>
            <a:ext cx="8408191" cy="963878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30555"/>
              <a:buFont typeface="Lato"/>
              <a:buNone/>
              <a:defRPr sz="36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indent="0" algn="l" rtl="0">
              <a:spcBef>
                <a:spcPts val="0"/>
              </a:spcBef>
              <a:buSzPct val="100000"/>
              <a:defRPr sz="1100"/>
            </a:lvl2pPr>
            <a:lvl3pPr marL="0" marR="0" indent="0" algn="l" rtl="0">
              <a:spcBef>
                <a:spcPts val="0"/>
              </a:spcBef>
              <a:buSzPct val="100000"/>
              <a:defRPr sz="1100"/>
            </a:lvl3pPr>
            <a:lvl4pPr marL="0" marR="0" indent="0" algn="l" rtl="0">
              <a:spcBef>
                <a:spcPts val="0"/>
              </a:spcBef>
              <a:buSzPct val="100000"/>
              <a:defRPr sz="1100"/>
            </a:lvl4pPr>
            <a:lvl5pPr marL="0" marR="0" indent="0" algn="l" rtl="0">
              <a:spcBef>
                <a:spcPts val="0"/>
              </a:spcBef>
              <a:buSzPct val="100000"/>
              <a:defRPr sz="1100"/>
            </a:lvl5pPr>
            <a:lvl6pPr marL="0" marR="0" indent="0" algn="l" rtl="0">
              <a:spcBef>
                <a:spcPts val="0"/>
              </a:spcBef>
              <a:buSzPct val="100000"/>
              <a:defRPr sz="1100"/>
            </a:lvl6pPr>
            <a:lvl7pPr marL="0" marR="0" indent="0" algn="l" rtl="0">
              <a:spcBef>
                <a:spcPts val="0"/>
              </a:spcBef>
              <a:buSzPct val="100000"/>
              <a:defRPr sz="1100"/>
            </a:lvl7pPr>
            <a:lvl8pPr marL="0" marR="0" indent="0" algn="l" rtl="0">
              <a:spcBef>
                <a:spcPts val="0"/>
              </a:spcBef>
              <a:buSzPct val="100000"/>
              <a:defRPr sz="1100"/>
            </a:lvl8pPr>
            <a:lvl9pPr marL="0" marR="0" indent="0" algn="l" rtl="0">
              <a:spcBef>
                <a:spcPts val="0"/>
              </a:spcBef>
              <a:buSzPct val="100000"/>
              <a:defRPr sz="1100"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28614" y="1526651"/>
            <a:ext cx="8408191" cy="310607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39700" marR="0" indent="406400" algn="l" rtl="0">
              <a:lnSpc>
                <a:spcPct val="100000"/>
              </a:lnSpc>
              <a:spcBef>
                <a:spcPts val="800"/>
              </a:spcBef>
              <a:buClr>
                <a:srgbClr val="3C59FD"/>
              </a:buClr>
              <a:buSzPct val="40740"/>
              <a:buFont typeface="Arial"/>
              <a:buChar char="•"/>
              <a:defRPr sz="27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279400" marR="0" indent="241300" algn="l" rtl="0">
              <a:lnSpc>
                <a:spcPct val="90000"/>
              </a:lnSpc>
              <a:spcBef>
                <a:spcPts val="400"/>
              </a:spcBef>
              <a:buClr>
                <a:srgbClr val="3C59FD"/>
              </a:buClr>
              <a:buSzPct val="52380"/>
              <a:buFont typeface="Arial"/>
              <a:buChar char="•"/>
              <a:defRPr sz="21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406400" marR="0" indent="215900" algn="l" rtl="0">
              <a:lnSpc>
                <a:spcPct val="90000"/>
              </a:lnSpc>
              <a:spcBef>
                <a:spcPts val="400"/>
              </a:spcBef>
              <a:buClr>
                <a:srgbClr val="3C59FD"/>
              </a:buClr>
              <a:buSzPct val="73333"/>
              <a:buFont typeface="Arial"/>
              <a:buChar char="•"/>
              <a:defRPr sz="15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546100" marR="0" indent="203200" algn="l" rtl="0">
              <a:lnSpc>
                <a:spcPct val="90000"/>
              </a:lnSpc>
              <a:spcBef>
                <a:spcPts val="400"/>
              </a:spcBef>
              <a:buClr>
                <a:srgbClr val="3C59FD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685800" marR="0" indent="190500" algn="l" rtl="0">
              <a:lnSpc>
                <a:spcPct val="90000"/>
              </a:lnSpc>
              <a:spcBef>
                <a:spcPts val="400"/>
              </a:spcBef>
              <a:buClr>
                <a:srgbClr val="3C59FD"/>
              </a:buClr>
              <a:buSzPct val="91666"/>
              <a:buFont typeface="Arial"/>
              <a:buChar char="•"/>
              <a:defRPr sz="12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1892300" marR="0" indent="-114300" algn="l" rtl="0">
              <a:lnSpc>
                <a:spcPct val="90000"/>
              </a:lnSpc>
              <a:spcBef>
                <a:spcPts val="400"/>
              </a:spcBef>
              <a:buClr>
                <a:srgbClr val="95BC46"/>
              </a:buClr>
              <a:buSzPct val="122222"/>
              <a:buFont typeface="Arial"/>
              <a:buChar char="•"/>
              <a:defRPr sz="900" b="0" i="0" u="none" strike="noStrike" cap="none" baseline="0">
                <a:solidFill>
                  <a:srgbClr val="95BC4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2235200" marR="0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2578100" marR="0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2921000" marR="0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70" r:id="rId4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hyperlink" Target="http://my.service.io/?mood='happy'&amp;face='round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tiveScript/workshop.g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ivescript.org/ui-for-nativescript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ativescriptthemebuilder.com/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docs.telerik.com/devtools/nativescript-ui/Controls/Angular/DataForm/Editors/dataform-editors-list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slayouts.com/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ctrTitle"/>
          </p:nvPr>
        </p:nvSpPr>
        <p:spPr>
          <a:xfrm>
            <a:off x="281281" y="1590679"/>
            <a:ext cx="8129585" cy="1220636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r>
              <a:rPr lang="en-US" sz="4000" b="1" dirty="0"/>
              <a:t>Warmup</a:t>
            </a:r>
            <a:endParaRPr lang="en-US" sz="4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81281" y="2811199"/>
            <a:ext cx="6408212" cy="884108"/>
          </a:xfrm>
        </p:spPr>
        <p:txBody>
          <a:bodyPr>
            <a:normAutofit/>
          </a:bodyPr>
          <a:lstStyle/>
          <a:p>
            <a:r>
              <a:rPr lang="en-US" dirty="0"/>
              <a:t>@</a:t>
            </a:r>
            <a:r>
              <a:rPr lang="en-US" dirty="0" err="1"/>
              <a:t>sebawita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279769" y="57503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Two-way binding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For two-way binding use </a:t>
            </a:r>
            <a:r>
              <a:rPr lang="en-US" sz="2400" dirty="0">
                <a:solidFill>
                  <a:srgbClr val="FF2600"/>
                </a:solidFill>
              </a:rPr>
              <a:t>[(</a:t>
            </a:r>
            <a:r>
              <a:rPr lang="en-US" sz="2400" dirty="0" err="1">
                <a:solidFill>
                  <a:srgbClr val="FF2600"/>
                </a:solidFill>
              </a:rPr>
              <a:t>ngModel</a:t>
            </a:r>
            <a:r>
              <a:rPr lang="en-US" sz="2400" dirty="0">
                <a:solidFill>
                  <a:srgbClr val="FF2600"/>
                </a:solidFill>
              </a:rPr>
              <a:t>)]</a:t>
            </a:r>
            <a:r>
              <a:rPr lang="en-US" sz="2400" b="1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and provide the </a:t>
            </a:r>
            <a:r>
              <a:rPr lang="en-US" sz="2400" dirty="0">
                <a:solidFill>
                  <a:srgbClr val="0070C0"/>
                </a:solidFill>
              </a:rPr>
              <a:t>attribute name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/>
              <a:t>to bind to.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000" dirty="0"/>
              <a:t>&lt;</a:t>
            </a:r>
            <a:r>
              <a:rPr lang="en-US" sz="2000" dirty="0" err="1"/>
              <a:t>TextField</a:t>
            </a:r>
            <a:r>
              <a:rPr lang="en-US" sz="2000" dirty="0"/>
              <a:t> </a:t>
            </a:r>
            <a:r>
              <a:rPr lang="en-US" sz="2000" dirty="0">
                <a:solidFill>
                  <a:srgbClr val="FF2600"/>
                </a:solidFill>
              </a:rPr>
              <a:t>[(</a:t>
            </a:r>
            <a:r>
              <a:rPr lang="en-US" sz="2000" dirty="0" err="1">
                <a:solidFill>
                  <a:srgbClr val="FF2600"/>
                </a:solidFill>
              </a:rPr>
              <a:t>ngModel</a:t>
            </a:r>
            <a:r>
              <a:rPr lang="en-US" sz="2000" dirty="0">
                <a:solidFill>
                  <a:srgbClr val="FF2600"/>
                </a:solidFill>
              </a:rPr>
              <a:t>)]</a:t>
            </a:r>
            <a:r>
              <a:rPr lang="en-US" sz="2000" dirty="0"/>
              <a:t>="</a:t>
            </a:r>
            <a:r>
              <a:rPr lang="en-US" sz="2000" dirty="0">
                <a:solidFill>
                  <a:srgbClr val="0070C0"/>
                </a:solidFill>
              </a:rPr>
              <a:t>email</a:t>
            </a:r>
            <a:r>
              <a:rPr lang="en-US" sz="2000" dirty="0"/>
              <a:t>" hint="your name here"&gt;&lt;/</a:t>
            </a:r>
            <a:r>
              <a:rPr lang="en-US" sz="2000" dirty="0" err="1"/>
              <a:t>TextField</a:t>
            </a:r>
            <a:r>
              <a:rPr lang="en-US" sz="2000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&lt;Switch </a:t>
            </a:r>
            <a:r>
              <a:rPr lang="en-US" sz="2000" dirty="0">
                <a:solidFill>
                  <a:srgbClr val="FF2600"/>
                </a:solidFill>
              </a:rPr>
              <a:t>[(</a:t>
            </a:r>
            <a:r>
              <a:rPr lang="en-US" sz="2000" dirty="0" err="1">
                <a:solidFill>
                  <a:srgbClr val="FF2600"/>
                </a:solidFill>
              </a:rPr>
              <a:t>ngModel</a:t>
            </a:r>
            <a:r>
              <a:rPr lang="en-US" sz="2000" dirty="0">
                <a:solidFill>
                  <a:srgbClr val="FF2600"/>
                </a:solidFill>
              </a:rPr>
              <a:t>)]</a:t>
            </a:r>
            <a:r>
              <a:rPr lang="en-US" sz="2000" dirty="0"/>
              <a:t>="</a:t>
            </a:r>
            <a:r>
              <a:rPr lang="en-US" sz="2000" dirty="0" err="1">
                <a:solidFill>
                  <a:srgbClr val="0070C0"/>
                </a:solidFill>
              </a:rPr>
              <a:t>optIn</a:t>
            </a:r>
            <a:r>
              <a:rPr lang="en-US" sz="2000" dirty="0"/>
              <a:t>"&gt;&lt;/Switch&gt;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&lt;</a:t>
            </a:r>
            <a:r>
              <a:rPr lang="en-US" sz="2000" dirty="0" err="1"/>
              <a:t>DatePicker</a:t>
            </a:r>
            <a:r>
              <a:rPr lang="en-US" sz="2000" dirty="0"/>
              <a:t> </a:t>
            </a:r>
            <a:r>
              <a:rPr lang="en-US" sz="2000" dirty="0">
                <a:solidFill>
                  <a:srgbClr val="FF2600"/>
                </a:solidFill>
              </a:rPr>
              <a:t>[(</a:t>
            </a:r>
            <a:r>
              <a:rPr lang="en-US" sz="2000" dirty="0" err="1">
                <a:solidFill>
                  <a:srgbClr val="FF2600"/>
                </a:solidFill>
              </a:rPr>
              <a:t>ngModel</a:t>
            </a:r>
            <a:r>
              <a:rPr lang="en-US" sz="2000" dirty="0">
                <a:solidFill>
                  <a:srgbClr val="FF2600"/>
                </a:solidFill>
              </a:rPr>
              <a:t>)]</a:t>
            </a:r>
            <a:r>
              <a:rPr lang="en-US" sz="2000" dirty="0"/>
              <a:t>="</a:t>
            </a:r>
            <a:r>
              <a:rPr lang="en-US" sz="2000" dirty="0" err="1">
                <a:solidFill>
                  <a:srgbClr val="0070C0"/>
                </a:solidFill>
              </a:rPr>
              <a:t>dob</a:t>
            </a:r>
            <a:r>
              <a:rPr lang="en-US" sz="2000" dirty="0"/>
              <a:t>"&gt;&lt;/</a:t>
            </a:r>
            <a:r>
              <a:rPr lang="en-US" sz="2000" dirty="0" err="1"/>
              <a:t>DatePicker</a:t>
            </a:r>
            <a:r>
              <a:rPr lang="en-US" sz="2000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&lt;Slider </a:t>
            </a:r>
            <a:r>
              <a:rPr lang="en-US" sz="2000" dirty="0">
                <a:solidFill>
                  <a:srgbClr val="FF2600"/>
                </a:solidFill>
              </a:rPr>
              <a:t>[(</a:t>
            </a:r>
            <a:r>
              <a:rPr lang="en-US" sz="2000" dirty="0" err="1">
                <a:solidFill>
                  <a:srgbClr val="FF2600"/>
                </a:solidFill>
              </a:rPr>
              <a:t>ngModel</a:t>
            </a:r>
            <a:r>
              <a:rPr lang="en-US" sz="2000" dirty="0">
                <a:solidFill>
                  <a:srgbClr val="FF2600"/>
                </a:solidFill>
              </a:rPr>
              <a:t>)]</a:t>
            </a:r>
            <a:r>
              <a:rPr lang="en-US" sz="2000" dirty="0"/>
              <a:t>="</a:t>
            </a:r>
            <a:r>
              <a:rPr lang="en-US" sz="2000" dirty="0">
                <a:solidFill>
                  <a:srgbClr val="0070C0"/>
                </a:solidFill>
              </a:rPr>
              <a:t>size</a:t>
            </a:r>
            <a:r>
              <a:rPr lang="en-US" sz="2000" dirty="0"/>
              <a:t>" [</a:t>
            </a:r>
            <a:r>
              <a:rPr lang="en-US" sz="2000" dirty="0" err="1"/>
              <a:t>minValue</a:t>
            </a:r>
            <a:r>
              <a:rPr lang="en-US" sz="2000" dirty="0"/>
              <a:t>]="0" [</a:t>
            </a:r>
            <a:r>
              <a:rPr lang="en-US" sz="2000" dirty="0" err="1"/>
              <a:t>maxValue</a:t>
            </a:r>
            <a:r>
              <a:rPr lang="en-US" sz="2000" dirty="0"/>
              <a:t>]="10"&gt;&lt;/Slider&gt;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3753949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  <a:br>
              <a:rPr lang="en-US" dirty="0"/>
            </a:br>
            <a:r>
              <a:rPr lang="en-US" dirty="0"/>
              <a:t>In 3 easy steps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2400" dirty="0"/>
              <a:t>Import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2400" dirty="0"/>
              <a:t>Inject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2400" b="1" dirty="0"/>
              <a:t>Call</a:t>
            </a:r>
            <a:r>
              <a:rPr lang="en-US" sz="2400" dirty="0"/>
              <a:t> 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 err="1"/>
              <a:t>this.</a:t>
            </a:r>
            <a:r>
              <a:rPr lang="en-US" sz="2400" b="1" dirty="0" err="1">
                <a:solidFill>
                  <a:srgbClr val="0070C0"/>
                </a:solidFill>
              </a:rPr>
              <a:t>http.get</a:t>
            </a:r>
            <a:r>
              <a:rPr lang="en-US" sz="2400" dirty="0"/>
              <a:t>('</a:t>
            </a:r>
            <a:r>
              <a:rPr lang="en-US" sz="2400" b="1" dirty="0">
                <a:solidFill>
                  <a:schemeClr val="accent1"/>
                </a:solidFill>
              </a:rPr>
              <a:t>http://</a:t>
            </a:r>
            <a:r>
              <a:rPr lang="en-US" sz="2400" b="1" dirty="0" err="1">
                <a:solidFill>
                  <a:schemeClr val="accent1"/>
                </a:solidFill>
              </a:rPr>
              <a:t>api.someopendata.org</a:t>
            </a:r>
            <a:r>
              <a:rPr lang="en-US" sz="2400" b="1" dirty="0">
                <a:solidFill>
                  <a:schemeClr val="accent1"/>
                </a:solidFill>
              </a:rPr>
              <a:t>/cities</a:t>
            </a:r>
            <a:r>
              <a:rPr lang="en-US" sz="2400" dirty="0"/>
              <a:t>') </a:t>
            </a:r>
          </a:p>
        </p:txBody>
      </p:sp>
    </p:spTree>
    <p:extLst>
      <p:ext uri="{BB962C8B-B14F-4D97-AF65-F5344CB8AC3E}">
        <p14:creationId xmlns:p14="http://schemas.microsoft.com/office/powerpoint/2010/main" val="126794584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  <a:br>
              <a:rPr lang="en-US" dirty="0"/>
            </a:br>
            <a:r>
              <a:rPr lang="en-US" dirty="0"/>
              <a:t>Example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i="1" dirty="0" err="1"/>
              <a:t>this.http.get</a:t>
            </a:r>
            <a:r>
              <a:rPr lang="en-US" sz="2400" i="1" dirty="0"/>
              <a:t>('http://</a:t>
            </a:r>
            <a:r>
              <a:rPr lang="en-US" sz="2400" i="1" dirty="0" err="1"/>
              <a:t>api.someopendata.org</a:t>
            </a:r>
            <a:r>
              <a:rPr lang="en-US" sz="2400" i="1" dirty="0"/>
              <a:t>/cities') 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.subscribe(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i="1" dirty="0">
                <a:solidFill>
                  <a:srgbClr val="0070C0"/>
                </a:solidFill>
              </a:rPr>
              <a:t>result</a:t>
            </a:r>
            <a:r>
              <a:rPr lang="en-US" sz="2400" i="1" dirty="0"/>
              <a:t> =&gt; </a:t>
            </a:r>
            <a:r>
              <a:rPr lang="en-US" sz="2400" i="1" dirty="0" err="1"/>
              <a:t>console.log</a:t>
            </a:r>
            <a:r>
              <a:rPr lang="en-US" sz="2400" i="1" dirty="0"/>
              <a:t>(</a:t>
            </a:r>
            <a:r>
              <a:rPr lang="en-US" sz="2400" i="1" dirty="0" err="1">
                <a:solidFill>
                  <a:srgbClr val="0070C0"/>
                </a:solidFill>
              </a:rPr>
              <a:t>result.cities</a:t>
            </a:r>
            <a:r>
              <a:rPr lang="en-US" sz="2400" i="1" dirty="0"/>
              <a:t>),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i="1" dirty="0">
                <a:solidFill>
                  <a:schemeClr val="accent1"/>
                </a:solidFill>
              </a:rPr>
              <a:t>error</a:t>
            </a:r>
            <a:r>
              <a:rPr lang="en-US" sz="2400" i="1" dirty="0"/>
              <a:t> =&gt; </a:t>
            </a:r>
            <a:r>
              <a:rPr lang="en-US" sz="2400" i="1" dirty="0" err="1"/>
              <a:t>console.error</a:t>
            </a:r>
            <a:r>
              <a:rPr lang="en-US" sz="2400" i="1" dirty="0"/>
              <a:t>('Error: ' + </a:t>
            </a:r>
            <a:r>
              <a:rPr lang="en-US" sz="2400" i="1" dirty="0">
                <a:solidFill>
                  <a:schemeClr val="accent1"/>
                </a:solidFill>
              </a:rPr>
              <a:t>error</a:t>
            </a:r>
            <a:r>
              <a:rPr lang="en-US" sz="2400" i="1" dirty="0"/>
              <a:t>),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() =&gt; </a:t>
            </a:r>
            <a:r>
              <a:rPr lang="en-US" sz="2400" i="1" dirty="0" err="1"/>
              <a:t>console.log</a:t>
            </a:r>
            <a:r>
              <a:rPr lang="en-US" sz="2400" i="1" dirty="0"/>
              <a:t>('Completed!')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976957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  <a:br>
              <a:rPr lang="en-US" dirty="0"/>
            </a:br>
            <a:r>
              <a:rPr lang="en-US" dirty="0"/>
              <a:t>With a promise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i="1" dirty="0" err="1"/>
              <a:t>this.http.get</a:t>
            </a:r>
            <a:r>
              <a:rPr lang="en-US" sz="2400" i="1" dirty="0"/>
              <a:t>('http://</a:t>
            </a:r>
            <a:r>
              <a:rPr lang="en-US" sz="2400" i="1" dirty="0" err="1"/>
              <a:t>api.someopendata.org</a:t>
            </a:r>
            <a:r>
              <a:rPr lang="en-US" sz="2400" i="1" dirty="0"/>
              <a:t>/cities')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.</a:t>
            </a:r>
            <a:r>
              <a:rPr lang="en-US" sz="2400" b="1" i="1" dirty="0" err="1">
                <a:solidFill>
                  <a:srgbClr val="0070C0"/>
                </a:solidFill>
              </a:rPr>
              <a:t>toPromise</a:t>
            </a:r>
            <a:r>
              <a:rPr lang="en-US" sz="2400" i="1" dirty="0"/>
              <a:t>()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.then(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i="1" dirty="0">
                <a:solidFill>
                  <a:srgbClr val="0070C0"/>
                </a:solidFill>
              </a:rPr>
              <a:t>result</a:t>
            </a:r>
            <a:r>
              <a:rPr lang="en-US" sz="2400" i="1" dirty="0"/>
              <a:t> =&gt; </a:t>
            </a:r>
            <a:r>
              <a:rPr lang="en-US" sz="2400" i="1" dirty="0" err="1"/>
              <a:t>console.log</a:t>
            </a:r>
            <a:r>
              <a:rPr lang="en-US" sz="2400" i="1" dirty="0"/>
              <a:t>(</a:t>
            </a:r>
            <a:r>
              <a:rPr lang="en-US" sz="2400" i="1" dirty="0" err="1">
                <a:solidFill>
                  <a:srgbClr val="0070C0"/>
                </a:solidFill>
              </a:rPr>
              <a:t>result.cities</a:t>
            </a:r>
            <a:r>
              <a:rPr lang="en-US" sz="2400" i="1" dirty="0"/>
              <a:t>),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i="1" dirty="0">
                <a:solidFill>
                  <a:schemeClr val="accent1"/>
                </a:solidFill>
              </a:rPr>
              <a:t>error</a:t>
            </a:r>
            <a:r>
              <a:rPr lang="en-US" sz="2400" i="1" dirty="0"/>
              <a:t> =&gt; </a:t>
            </a:r>
            <a:r>
              <a:rPr lang="en-US" sz="2400" i="1" dirty="0" err="1"/>
              <a:t>console.error</a:t>
            </a:r>
            <a:r>
              <a:rPr lang="en-US" sz="2400" i="1" dirty="0"/>
              <a:t>('Error: ' + </a:t>
            </a:r>
            <a:r>
              <a:rPr lang="en-US" sz="2400" i="1" dirty="0">
                <a:solidFill>
                  <a:schemeClr val="accent1"/>
                </a:solidFill>
              </a:rPr>
              <a:t>error</a:t>
            </a:r>
            <a:r>
              <a:rPr lang="en-US" sz="2400" i="1" dirty="0"/>
              <a:t>)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2152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  <a:br>
              <a:rPr lang="en-US" dirty="0"/>
            </a:br>
            <a:r>
              <a:rPr lang="en-US" dirty="0"/>
              <a:t>Adding headers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1. Set value:</a:t>
            </a:r>
          </a:p>
          <a:p>
            <a:pPr marL="457200" lvl="0" indent="-457200">
              <a:buClrTx/>
              <a:buSzTx/>
              <a:buAutoNum type="arabicPeriod"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let </a:t>
            </a:r>
            <a:r>
              <a:rPr lang="en-US" sz="2400" i="1" dirty="0" err="1"/>
              <a:t>myHeaders</a:t>
            </a:r>
            <a:r>
              <a:rPr lang="en-US" sz="2400" i="1" dirty="0"/>
              <a:t> = new </a:t>
            </a:r>
            <a:r>
              <a:rPr lang="en-US" sz="2400" b="1" i="1" dirty="0" err="1">
                <a:solidFill>
                  <a:srgbClr val="0070C0"/>
                </a:solidFill>
              </a:rPr>
              <a:t>HttpHeaders</a:t>
            </a:r>
            <a:r>
              <a:rPr lang="en-US" sz="2400" i="1" dirty="0"/>
              <a:t>();</a:t>
            </a:r>
          </a:p>
          <a:p>
            <a:pPr marL="0" lvl="0" indent="0">
              <a:buClrTx/>
              <a:buSzTx/>
              <a:buNone/>
            </a:pPr>
            <a:r>
              <a:rPr lang="en-US" sz="2400" b="1" i="1" dirty="0" err="1">
                <a:solidFill>
                  <a:srgbClr val="0070C0"/>
                </a:solidFill>
              </a:rPr>
              <a:t>myHeaders.append</a:t>
            </a:r>
            <a:r>
              <a:rPr lang="en-US" sz="2400" i="1" dirty="0"/>
              <a:t>('</a:t>
            </a:r>
            <a:r>
              <a:rPr lang="en-US" sz="2400" i="1" dirty="0">
                <a:solidFill>
                  <a:schemeClr val="accent1"/>
                </a:solidFill>
              </a:rPr>
              <a:t>key</a:t>
            </a:r>
            <a:r>
              <a:rPr lang="en-US" sz="2400" i="1" dirty="0"/>
              <a:t>', '</a:t>
            </a:r>
            <a:r>
              <a:rPr lang="en-US" sz="2400" i="1" dirty="0">
                <a:solidFill>
                  <a:schemeClr val="accent1"/>
                </a:solidFill>
              </a:rPr>
              <a:t>value</a:t>
            </a:r>
            <a:r>
              <a:rPr lang="en-US" sz="2400" i="1" dirty="0"/>
              <a:t>');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2. Pass into an http call: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 err="1"/>
              <a:t>this.http.get</a:t>
            </a:r>
            <a:r>
              <a:rPr lang="en-US" sz="2400" i="1" dirty="0"/>
              <a:t>('http://</a:t>
            </a:r>
            <a:r>
              <a:rPr lang="en-US" sz="2400" i="1" dirty="0" err="1"/>
              <a:t>api.someopendata.org</a:t>
            </a:r>
            <a:r>
              <a:rPr lang="en-US" sz="2400" i="1" dirty="0"/>
              <a:t>/cities', 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{ </a:t>
            </a:r>
            <a:r>
              <a:rPr lang="en-US" sz="2400" i="1" dirty="0">
                <a:solidFill>
                  <a:srgbClr val="0070C0"/>
                </a:solidFill>
              </a:rPr>
              <a:t>headers</a:t>
            </a:r>
            <a:r>
              <a:rPr lang="en-US" sz="2400" i="1" dirty="0"/>
              <a:t>: </a:t>
            </a:r>
            <a:r>
              <a:rPr lang="en-US" sz="2400" i="1" dirty="0" err="1">
                <a:solidFill>
                  <a:schemeClr val="accent1"/>
                </a:solidFill>
              </a:rPr>
              <a:t>myHeaders</a:t>
            </a:r>
            <a:r>
              <a:rPr lang="en-US" sz="2400" i="1" dirty="0"/>
              <a:t> }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)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209013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  <a:br>
              <a:rPr lang="en-US" dirty="0"/>
            </a:br>
            <a:r>
              <a:rPr lang="en-US" dirty="0"/>
              <a:t>Adding search </a:t>
            </a:r>
            <a:r>
              <a:rPr lang="en-US" dirty="0" err="1"/>
              <a:t>params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i="1" dirty="0"/>
              <a:t>For </a:t>
            </a:r>
            <a:r>
              <a:rPr lang="en-US" sz="2400" i="1" dirty="0" err="1"/>
              <a:t>url</a:t>
            </a:r>
            <a:r>
              <a:rPr lang="en-US" sz="2400" i="1" dirty="0"/>
              <a:t> like: </a:t>
            </a:r>
            <a:r>
              <a:rPr lang="en-US" sz="2400" i="1" dirty="0">
                <a:hlinkClick r:id="rId3"/>
              </a:rPr>
              <a:t>http://</a:t>
            </a:r>
            <a:r>
              <a:rPr lang="en-US" sz="2400" dirty="0">
                <a:hlinkClick r:id="rId3"/>
              </a:rPr>
              <a:t>my.service.io?mood='happy'&amp;face='round</a:t>
            </a:r>
            <a:r>
              <a:rPr lang="en-US" sz="2400" dirty="0"/>
              <a:t>’</a:t>
            </a:r>
          </a:p>
          <a:p>
            <a:pPr marL="0" indent="0">
              <a:buClrTx/>
              <a:buSzTx/>
              <a:buNone/>
            </a:pPr>
            <a:endParaRPr lang="en-US" sz="1100" dirty="0"/>
          </a:p>
          <a:p>
            <a:pPr marL="0" indent="0">
              <a:buClrTx/>
              <a:buSzTx/>
              <a:buNone/>
            </a:pPr>
            <a:r>
              <a:rPr lang="en-US" sz="2400" dirty="0"/>
              <a:t>1. Construct:</a:t>
            </a:r>
          </a:p>
          <a:p>
            <a:pPr marL="0" indent="0">
              <a:buClrTx/>
              <a:buSzTx/>
              <a:buNone/>
            </a:pPr>
            <a:r>
              <a:rPr lang="en-US" sz="2400" i="1" dirty="0"/>
              <a:t>let </a:t>
            </a:r>
            <a:r>
              <a:rPr lang="en-US" sz="2400" b="1" i="1" dirty="0" err="1">
                <a:solidFill>
                  <a:srgbClr val="0070C0"/>
                </a:solidFill>
              </a:rPr>
              <a:t>searchParams</a:t>
            </a:r>
            <a:r>
              <a:rPr lang="en-US" sz="2400" i="1" dirty="0"/>
              <a:t> = new </a:t>
            </a:r>
            <a:r>
              <a:rPr lang="en-US" sz="2400" b="1" i="1" dirty="0" err="1">
                <a:solidFill>
                  <a:srgbClr val="0070C0"/>
                </a:solidFill>
              </a:rPr>
              <a:t>HttpParams</a:t>
            </a:r>
            <a:r>
              <a:rPr lang="en-US" sz="2400" i="1" dirty="0"/>
              <a:t>();</a:t>
            </a:r>
          </a:p>
          <a:p>
            <a:pPr marL="0" indent="0">
              <a:buClrTx/>
              <a:buSzTx/>
              <a:buNone/>
            </a:pPr>
            <a:r>
              <a:rPr lang="en-US" sz="2400" b="1" i="1" dirty="0" err="1">
                <a:solidFill>
                  <a:srgbClr val="0070C0"/>
                </a:solidFill>
              </a:rPr>
              <a:t>searchParams</a:t>
            </a:r>
            <a:r>
              <a:rPr lang="en-US" sz="2400" i="1" dirty="0"/>
              <a:t> = </a:t>
            </a:r>
            <a:r>
              <a:rPr lang="en-US" sz="2400" b="1" i="1" dirty="0" err="1">
                <a:solidFill>
                  <a:srgbClr val="0070C0"/>
                </a:solidFill>
              </a:rPr>
              <a:t>searchParams.set</a:t>
            </a:r>
            <a:r>
              <a:rPr lang="en-US" sz="2400" i="1" dirty="0"/>
              <a:t>('</a:t>
            </a:r>
            <a:r>
              <a:rPr lang="en-US" sz="2400" b="1" i="1" dirty="0">
                <a:solidFill>
                  <a:schemeClr val="accent1"/>
                </a:solidFill>
              </a:rPr>
              <a:t>mood</a:t>
            </a:r>
            <a:r>
              <a:rPr lang="en-US" sz="2400" i="1" dirty="0"/>
              <a:t>', '</a:t>
            </a:r>
            <a:r>
              <a:rPr lang="en-US" sz="2400" b="1" i="1" dirty="0">
                <a:solidFill>
                  <a:schemeClr val="accent1"/>
                </a:solidFill>
              </a:rPr>
              <a:t>happy</a:t>
            </a:r>
            <a:r>
              <a:rPr lang="en-US" sz="2400" i="1" dirty="0"/>
              <a:t>');</a:t>
            </a:r>
          </a:p>
          <a:p>
            <a:pPr marL="0" indent="0">
              <a:buClrTx/>
              <a:buSzTx/>
              <a:buNone/>
            </a:pPr>
            <a:r>
              <a:rPr lang="en-US" sz="2400" b="1" i="1" dirty="0" err="1">
                <a:solidFill>
                  <a:srgbClr val="0070C0"/>
                </a:solidFill>
              </a:rPr>
              <a:t>searchParams</a:t>
            </a:r>
            <a:r>
              <a:rPr lang="en-US" sz="2400" i="1" dirty="0"/>
              <a:t> = </a:t>
            </a:r>
            <a:r>
              <a:rPr lang="en-US" sz="2400" b="1" i="1" dirty="0" err="1">
                <a:solidFill>
                  <a:srgbClr val="0070C0"/>
                </a:solidFill>
              </a:rPr>
              <a:t>searchParams.set</a:t>
            </a:r>
            <a:r>
              <a:rPr lang="en-US" sz="2400" i="1" dirty="0"/>
              <a:t>('</a:t>
            </a:r>
            <a:r>
              <a:rPr lang="en-US" sz="2400" b="1" i="1" dirty="0">
                <a:solidFill>
                  <a:schemeClr val="accent1"/>
                </a:solidFill>
              </a:rPr>
              <a:t>face</a:t>
            </a:r>
            <a:r>
              <a:rPr lang="en-US" sz="2400" i="1" dirty="0"/>
              <a:t>', '</a:t>
            </a:r>
            <a:r>
              <a:rPr lang="en-US" sz="2400" b="1" i="1" dirty="0">
                <a:solidFill>
                  <a:schemeClr val="accent1"/>
                </a:solidFill>
              </a:rPr>
              <a:t>round</a:t>
            </a:r>
            <a:r>
              <a:rPr lang="en-US" sz="2400" i="1" dirty="0"/>
              <a:t>');</a:t>
            </a:r>
          </a:p>
          <a:p>
            <a:pPr marL="0" indent="0">
              <a:buClrTx/>
              <a:buSzTx/>
              <a:buNone/>
            </a:pPr>
            <a:endParaRPr lang="en-US" sz="1100" dirty="0"/>
          </a:p>
          <a:p>
            <a:pPr marL="0" indent="0">
              <a:buClrTx/>
              <a:buSzTx/>
              <a:buNone/>
            </a:pPr>
            <a:r>
              <a:rPr lang="en-US" sz="2400" dirty="0"/>
              <a:t>2. Pass into an http call: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 err="1"/>
              <a:t>this.http.get</a:t>
            </a:r>
            <a:r>
              <a:rPr lang="en-US" sz="2400" i="1" dirty="0"/>
              <a:t>('http://</a:t>
            </a:r>
            <a:r>
              <a:rPr lang="en-US" sz="2400" i="1" dirty="0" err="1"/>
              <a:t>api.someopendata.org</a:t>
            </a:r>
            <a:r>
              <a:rPr lang="en-US" sz="2400" i="1" dirty="0"/>
              <a:t>/cities', 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{ headers: </a:t>
            </a:r>
            <a:r>
              <a:rPr lang="en-US" sz="2400" i="1" dirty="0" err="1"/>
              <a:t>myHeaders</a:t>
            </a:r>
            <a:r>
              <a:rPr lang="en-US" sz="2400" i="1" dirty="0"/>
              <a:t>, </a:t>
            </a:r>
            <a:r>
              <a:rPr lang="en-US" sz="2400" b="1" i="1" dirty="0">
                <a:solidFill>
                  <a:schemeClr val="accent1"/>
                </a:solidFill>
              </a:rPr>
              <a:t>search</a:t>
            </a:r>
            <a:r>
              <a:rPr lang="en-US" sz="2400" i="1" dirty="0"/>
              <a:t>: </a:t>
            </a:r>
            <a:r>
              <a:rPr lang="en-US" sz="2400" b="1" i="1" dirty="0" err="1">
                <a:solidFill>
                  <a:srgbClr val="0070C0"/>
                </a:solidFill>
              </a:rPr>
              <a:t>searchParams</a:t>
            </a:r>
            <a:r>
              <a:rPr lang="en-US" sz="2400" i="1" dirty="0"/>
              <a:t> }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);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274312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600" b="1" dirty="0"/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189045848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i="1" dirty="0"/>
              <a:t>@Component({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b="1" i="1" dirty="0">
                <a:solidFill>
                  <a:srgbClr val="0070C0"/>
                </a:solidFill>
              </a:rPr>
              <a:t>selector</a:t>
            </a:r>
            <a:r>
              <a:rPr lang="en-US" sz="2000" i="1" dirty="0"/>
              <a:t>: '</a:t>
            </a:r>
            <a:r>
              <a:rPr lang="en-US" sz="2000" b="1" i="1" dirty="0">
                <a:solidFill>
                  <a:schemeClr val="accent1"/>
                </a:solidFill>
              </a:rPr>
              <a:t>my-blue</a:t>
            </a:r>
            <a:r>
              <a:rPr lang="en-US" sz="2000" i="1" dirty="0"/>
              <a:t>',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b="1" i="1" dirty="0" err="1">
                <a:solidFill>
                  <a:srgbClr val="0070C0"/>
                </a:solidFill>
              </a:rPr>
              <a:t>templateUrl</a:t>
            </a:r>
            <a:r>
              <a:rPr lang="en-US" sz="2000" i="1" dirty="0"/>
              <a:t>: '</a:t>
            </a:r>
            <a:r>
              <a:rPr lang="en-US" sz="2000" b="1" i="1" dirty="0">
                <a:solidFill>
                  <a:schemeClr val="accent1"/>
                </a:solidFill>
              </a:rPr>
              <a:t>./color/</a:t>
            </a:r>
            <a:r>
              <a:rPr lang="en-US" sz="2000" b="1" i="1" dirty="0" err="1">
                <a:solidFill>
                  <a:schemeClr val="accent1"/>
                </a:solidFill>
              </a:rPr>
              <a:t>blue.component.html</a:t>
            </a:r>
            <a:r>
              <a:rPr lang="en-US" sz="2000" i="1" dirty="0"/>
              <a:t>',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b="1" i="1" dirty="0" err="1">
                <a:solidFill>
                  <a:srgbClr val="0070C0"/>
                </a:solidFill>
              </a:rPr>
              <a:t>styleUrls</a:t>
            </a:r>
            <a:r>
              <a:rPr lang="en-US" sz="2000" i="1" dirty="0"/>
              <a:t>: ['</a:t>
            </a:r>
            <a:r>
              <a:rPr lang="en-US" sz="2000" b="1" i="1" dirty="0">
                <a:solidFill>
                  <a:schemeClr val="accent1"/>
                </a:solidFill>
              </a:rPr>
              <a:t>./color/</a:t>
            </a:r>
            <a:r>
              <a:rPr lang="en-US" sz="2000" b="1" i="1" dirty="0" err="1">
                <a:solidFill>
                  <a:schemeClr val="accent1"/>
                </a:solidFill>
              </a:rPr>
              <a:t>color.component.css</a:t>
            </a:r>
            <a:r>
              <a:rPr lang="en-US" sz="2000" i="1" dirty="0"/>
              <a:t>']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})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export class </a:t>
            </a:r>
            <a:r>
              <a:rPr lang="en-US" sz="2000" b="1" i="1" dirty="0" err="1">
                <a:solidFill>
                  <a:srgbClr val="0070C0"/>
                </a:solidFill>
              </a:rPr>
              <a:t>BlueComponent</a:t>
            </a:r>
            <a:r>
              <a:rPr lang="en-US" sz="2000" i="1" dirty="0"/>
              <a:t>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private pink: string = '#ff0088';</a:t>
            </a:r>
          </a:p>
          <a:p>
            <a:pPr marL="0" lvl="0" indent="0">
              <a:buClrTx/>
              <a:buSzTx/>
              <a:buNone/>
            </a:pPr>
            <a:br>
              <a:rPr lang="en-US" sz="2000" i="1" dirty="0"/>
            </a:br>
            <a:r>
              <a:rPr lang="en-US" sz="2000" i="1" dirty="0"/>
              <a:t>  constructor() { }</a:t>
            </a:r>
          </a:p>
          <a:p>
            <a:pPr marL="0" lvl="0" indent="0">
              <a:buClrTx/>
              <a:buSzTx/>
              <a:buNone/>
            </a:pPr>
            <a:br>
              <a:rPr lang="en-US" sz="2000" i="1" dirty="0"/>
            </a:br>
            <a:r>
              <a:rPr lang="en-US" sz="2000" i="1" dirty="0"/>
              <a:t>  // other functions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47374170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  <a:br>
              <a:rPr lang="en-US" dirty="0"/>
            </a:br>
            <a:r>
              <a:rPr lang="en-US" dirty="0"/>
              <a:t>@</a:t>
            </a:r>
            <a:r>
              <a:rPr lang="en-US" dirty="0" err="1"/>
              <a:t>ngModule</a:t>
            </a:r>
            <a:r>
              <a:rPr lang="en-US" dirty="0"/>
              <a:t> declaration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i="1" dirty="0"/>
              <a:t>@</a:t>
            </a:r>
            <a:r>
              <a:rPr lang="en-US" sz="2400" b="1" i="1" dirty="0" err="1"/>
              <a:t>NgModule</a:t>
            </a:r>
            <a:r>
              <a:rPr lang="en-US" sz="2400" i="1" dirty="0"/>
              <a:t>({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mr-IN" sz="2400" dirty="0"/>
              <a:t>…</a:t>
            </a:r>
            <a:endParaRPr lang="en-GB" sz="2400" dirty="0"/>
          </a:p>
          <a:p>
            <a:pPr marL="0" lvl="0" indent="0">
              <a:buClrTx/>
              <a:buSzTx/>
              <a:buNone/>
            </a:pPr>
            <a:r>
              <a:rPr lang="en-GB" sz="2400" b="1" dirty="0">
                <a:solidFill>
                  <a:schemeClr val="accent1"/>
                </a:solidFill>
              </a:rPr>
              <a:t>declarations</a:t>
            </a:r>
            <a:r>
              <a:rPr lang="en-GB" sz="2400" dirty="0"/>
              <a:t>: [</a:t>
            </a:r>
          </a:p>
          <a:p>
            <a:pPr marL="0" lvl="0" indent="0">
              <a:buClrTx/>
              <a:buSzTx/>
              <a:buNone/>
            </a:pPr>
            <a:r>
              <a:rPr lang="en-GB" sz="2400" dirty="0"/>
              <a:t>  </a:t>
            </a:r>
            <a:r>
              <a:rPr lang="en-GB" sz="2400" b="1" dirty="0" err="1">
                <a:solidFill>
                  <a:srgbClr val="0070C0"/>
                </a:solidFill>
              </a:rPr>
              <a:t>AppComponent</a:t>
            </a:r>
            <a:r>
              <a:rPr lang="en-GB" sz="2400" dirty="0"/>
              <a:t>,</a:t>
            </a:r>
          </a:p>
          <a:p>
            <a:pPr marL="0" lvl="0" indent="0">
              <a:buClrTx/>
              <a:buSzTx/>
              <a:buNone/>
            </a:pPr>
            <a:r>
              <a:rPr lang="en-GB" sz="2400" dirty="0"/>
              <a:t>  </a:t>
            </a:r>
            <a:r>
              <a:rPr lang="en-GB" sz="2400" b="1" dirty="0" err="1">
                <a:solidFill>
                  <a:srgbClr val="0070C0"/>
                </a:solidFill>
              </a:rPr>
              <a:t>ProfileComponent</a:t>
            </a:r>
            <a:r>
              <a:rPr lang="en-GB" sz="2400" dirty="0"/>
              <a:t>,</a:t>
            </a:r>
          </a:p>
          <a:p>
            <a:pPr marL="0" lvl="0" indent="0">
              <a:buClrTx/>
              <a:buSzTx/>
              <a:buNone/>
            </a:pPr>
            <a:r>
              <a:rPr lang="en-GB" sz="2400" dirty="0"/>
              <a:t>  </a:t>
            </a:r>
            <a:r>
              <a:rPr lang="en-GB" sz="2400" b="1" dirty="0" err="1">
                <a:solidFill>
                  <a:srgbClr val="0070C0"/>
                </a:solidFill>
              </a:rPr>
              <a:t>ColorComponent</a:t>
            </a:r>
            <a:r>
              <a:rPr lang="en-GB" sz="2400" dirty="0"/>
              <a:t>,</a:t>
            </a:r>
          </a:p>
          <a:p>
            <a:pPr marL="0" lvl="0" indent="0">
              <a:buClrTx/>
              <a:buSzTx/>
              <a:buNone/>
            </a:pPr>
            <a:r>
              <a:rPr lang="en-GB" sz="2400" dirty="0"/>
              <a:t>  </a:t>
            </a:r>
            <a:r>
              <a:rPr lang="en-GB" sz="2400" b="1" dirty="0" err="1">
                <a:solidFill>
                  <a:srgbClr val="0070C0"/>
                </a:solidFill>
              </a:rPr>
              <a:t>BlueComponent</a:t>
            </a:r>
            <a:r>
              <a:rPr lang="en-GB" sz="2400" dirty="0"/>
              <a:t>,</a:t>
            </a:r>
          </a:p>
          <a:p>
            <a:pPr marL="0" lvl="0" indent="0">
              <a:buClrTx/>
              <a:buSzTx/>
              <a:buNone/>
            </a:pPr>
            <a:r>
              <a:rPr lang="en-GB" sz="2400" dirty="0"/>
              <a:t>]</a:t>
            </a:r>
          </a:p>
          <a:p>
            <a:pPr marL="0" lvl="0" indent="0">
              <a:buClrTx/>
              <a:buSzTx/>
              <a:buNone/>
            </a:pPr>
            <a:r>
              <a:rPr lang="mr-IN" sz="2400" dirty="0"/>
              <a:t>…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})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478217994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  <a:br>
              <a:rPr lang="en-US" dirty="0"/>
            </a:br>
            <a:r>
              <a:rPr lang="en-US" dirty="0"/>
              <a:t>@</a:t>
            </a:r>
            <a:r>
              <a:rPr lang="en-US" dirty="0" err="1"/>
              <a:t>ngModule</a:t>
            </a:r>
            <a:r>
              <a:rPr lang="en-US" dirty="0"/>
              <a:t> declaration: error reminder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i="1" dirty="0"/>
              <a:t>When you see an error like: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Component </a:t>
            </a:r>
            <a:r>
              <a:rPr lang="en-US" sz="2400" i="1" dirty="0" err="1">
                <a:solidFill>
                  <a:schemeClr val="accent1"/>
                </a:solidFill>
              </a:rPr>
              <a:t>BlueComponent</a:t>
            </a:r>
            <a:r>
              <a:rPr lang="en-US" sz="2400" i="1" dirty="0">
                <a:solidFill>
                  <a:srgbClr val="FF0000"/>
                </a:solidFill>
              </a:rPr>
              <a:t> </a:t>
            </a:r>
            <a:r>
              <a:rPr lang="en-US" sz="2400" i="1" dirty="0">
                <a:solidFill>
                  <a:srgbClr val="0070C0"/>
                </a:solidFill>
              </a:rPr>
              <a:t>is not part of any </a:t>
            </a:r>
            <a:r>
              <a:rPr lang="en-US" sz="2400" i="1" dirty="0" err="1">
                <a:solidFill>
                  <a:srgbClr val="0070C0"/>
                </a:solidFill>
              </a:rPr>
              <a:t>NgModule</a:t>
            </a:r>
            <a:r>
              <a:rPr lang="en-US" sz="2400" i="1" dirty="0">
                <a:solidFill>
                  <a:srgbClr val="0070C0"/>
                </a:solidFill>
              </a:rPr>
              <a:t> </a:t>
            </a:r>
            <a:r>
              <a:rPr lang="en-US" sz="2400" i="1" dirty="0"/>
              <a:t>or the module </a:t>
            </a:r>
            <a:r>
              <a:rPr lang="en-US" sz="2400" i="1" dirty="0">
                <a:solidFill>
                  <a:schemeClr val="accent1"/>
                </a:solidFill>
              </a:rPr>
              <a:t>has not been imported </a:t>
            </a:r>
            <a:r>
              <a:rPr lang="en-US" sz="2400" i="1" dirty="0">
                <a:solidFill>
                  <a:schemeClr val="tx1"/>
                </a:solidFill>
              </a:rPr>
              <a:t>into your module</a:t>
            </a:r>
            <a:r>
              <a:rPr lang="en-US" sz="24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911046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  <a:br>
              <a:rPr lang="en-US" dirty="0"/>
            </a:br>
            <a:r>
              <a:rPr lang="en-US" dirty="0"/>
              <a:t>Smart vs Presentation components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Smart </a:t>
            </a:r>
            <a:r>
              <a:rPr lang="mr-IN" sz="2400" i="1" dirty="0"/>
              <a:t>–</a:t>
            </a:r>
            <a:r>
              <a:rPr lang="en-US" sz="2400" i="1" dirty="0"/>
              <a:t> contains the application logic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Presentation </a:t>
            </a:r>
            <a:r>
              <a:rPr lang="mr-IN" sz="2400" i="1" dirty="0"/>
              <a:t>–</a:t>
            </a:r>
            <a:r>
              <a:rPr lang="en-US" sz="2400" i="1" dirty="0"/>
              <a:t> used just to display some data</a:t>
            </a:r>
          </a:p>
        </p:txBody>
      </p:sp>
    </p:spTree>
    <p:extLst>
      <p:ext uri="{BB962C8B-B14F-4D97-AF65-F5344CB8AC3E}">
        <p14:creationId xmlns:p14="http://schemas.microsoft.com/office/powerpoint/2010/main" val="245896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Two-way binding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dirty="0"/>
              <a:t>You also need to add </a:t>
            </a:r>
            <a:r>
              <a:rPr lang="en-US" sz="2400" b="1" dirty="0" err="1">
                <a:solidFill>
                  <a:srgbClr val="FF0000"/>
                </a:solidFill>
              </a:rPr>
              <a:t>NativeScriptFormsModule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to </a:t>
            </a:r>
            <a:r>
              <a:rPr lang="en-US" sz="2400" b="1" dirty="0">
                <a:solidFill>
                  <a:srgbClr val="0070C0"/>
                </a:solidFill>
              </a:rPr>
              <a:t>@</a:t>
            </a:r>
            <a:r>
              <a:rPr lang="en-US" sz="2400" b="1" dirty="0" err="1">
                <a:solidFill>
                  <a:srgbClr val="0070C0"/>
                </a:solidFill>
              </a:rPr>
              <a:t>NgModule</a:t>
            </a:r>
            <a:r>
              <a:rPr lang="en-US" sz="2400" b="1" dirty="0">
                <a:solidFill>
                  <a:srgbClr val="0070C0"/>
                </a:solidFill>
              </a:rPr>
              <a:t> imports</a:t>
            </a:r>
          </a:p>
          <a:p>
            <a:pPr marL="0" indent="0">
              <a:buClrTx/>
              <a:buSzTx/>
              <a:buNone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000" i="1" dirty="0"/>
              <a:t>import { </a:t>
            </a:r>
            <a:r>
              <a:rPr lang="en-US" sz="2000" b="1" i="1" dirty="0" err="1">
                <a:solidFill>
                  <a:srgbClr val="FF2600"/>
                </a:solidFill>
              </a:rPr>
              <a:t>NativeScriptFormsModule</a:t>
            </a:r>
            <a:r>
              <a:rPr lang="en-US" sz="2000" i="1" dirty="0"/>
              <a:t> } from '</a:t>
            </a:r>
            <a:r>
              <a:rPr lang="en-US" sz="2000" i="1" dirty="0" err="1"/>
              <a:t>nativescript</a:t>
            </a:r>
            <a:r>
              <a:rPr lang="en-US" sz="2000" i="1" dirty="0"/>
              <a:t>-angular/forms';</a:t>
            </a:r>
          </a:p>
          <a:p>
            <a:pPr marL="0" indent="0">
              <a:buClrTx/>
              <a:buSzTx/>
              <a:buNone/>
            </a:pPr>
            <a:r>
              <a:rPr lang="mr-IN" sz="2000" i="1" dirty="0"/>
              <a:t>…</a:t>
            </a:r>
            <a:endParaRPr lang="en-GB" sz="2000" i="1" dirty="0"/>
          </a:p>
          <a:p>
            <a:pPr marL="0" indent="0">
              <a:buClrTx/>
              <a:buSzTx/>
              <a:buNone/>
            </a:pPr>
            <a:r>
              <a:rPr lang="en-GB" sz="2000" b="1" i="1" dirty="0">
                <a:solidFill>
                  <a:srgbClr val="0070C0"/>
                </a:solidFill>
              </a:rPr>
              <a:t>imports</a:t>
            </a:r>
            <a:r>
              <a:rPr lang="en-GB" sz="2000" i="1" dirty="0"/>
              <a:t>: [</a:t>
            </a:r>
          </a:p>
          <a:p>
            <a:pPr marL="0" indent="0">
              <a:buClrTx/>
              <a:buSzTx/>
              <a:buNone/>
            </a:pPr>
            <a:r>
              <a:rPr lang="en-GB" sz="2000" i="1" dirty="0"/>
              <a:t>  </a:t>
            </a:r>
            <a:r>
              <a:rPr lang="en-GB" sz="2000" i="1" dirty="0" err="1"/>
              <a:t>NativeScriptModule</a:t>
            </a:r>
            <a:r>
              <a:rPr lang="en-GB" sz="2000" i="1" dirty="0"/>
              <a:t>,</a:t>
            </a:r>
          </a:p>
          <a:p>
            <a:pPr marL="0" indent="0">
              <a:buClrTx/>
              <a:buSzTx/>
              <a:buNone/>
            </a:pPr>
            <a:r>
              <a:rPr lang="en-GB" sz="2000" i="1" dirty="0"/>
              <a:t>  </a:t>
            </a:r>
            <a:r>
              <a:rPr lang="en-GB" sz="2000" i="1" dirty="0" err="1"/>
              <a:t>AppRoutingModule</a:t>
            </a:r>
            <a:r>
              <a:rPr lang="en-GB" sz="2000" i="1" dirty="0"/>
              <a:t>,</a:t>
            </a:r>
          </a:p>
          <a:p>
            <a:pPr marL="0" indent="0">
              <a:buClrTx/>
              <a:buSzTx/>
              <a:buNone/>
            </a:pPr>
            <a:r>
              <a:rPr lang="en-GB" sz="2000" i="1" dirty="0"/>
              <a:t>  </a:t>
            </a:r>
            <a:r>
              <a:rPr lang="en-GB" sz="2000" i="1" dirty="0" err="1"/>
              <a:t>NativeScriptHttpModule</a:t>
            </a:r>
            <a:r>
              <a:rPr lang="en-GB" sz="2000" i="1" dirty="0"/>
              <a:t>,</a:t>
            </a:r>
          </a:p>
          <a:p>
            <a:pPr marL="0" indent="0">
              <a:buClrTx/>
              <a:buSzTx/>
              <a:buNone/>
            </a:pPr>
            <a:r>
              <a:rPr lang="en-GB" sz="2000" i="1" dirty="0"/>
              <a:t>  </a:t>
            </a:r>
            <a:r>
              <a:rPr lang="en-GB" sz="2000" b="1" i="1" dirty="0" err="1">
                <a:solidFill>
                  <a:srgbClr val="FF2600"/>
                </a:solidFill>
              </a:rPr>
              <a:t>NativeScriptFormsModule</a:t>
            </a:r>
            <a:endParaRPr lang="en-GB" sz="2000" b="1" i="1" dirty="0">
              <a:solidFill>
                <a:srgbClr val="FF2600"/>
              </a:solidFill>
            </a:endParaRPr>
          </a:p>
          <a:p>
            <a:pPr marL="0" indent="0">
              <a:buClrTx/>
              <a:buSzTx/>
              <a:buNone/>
            </a:pPr>
            <a:r>
              <a:rPr lang="en-GB" sz="2000" i="1" dirty="0"/>
              <a:t>],</a:t>
            </a:r>
          </a:p>
          <a:p>
            <a:pPr marL="0" indent="0">
              <a:buClrTx/>
              <a:buSzTx/>
              <a:buNone/>
            </a:pPr>
            <a:endParaRPr lang="en-US" sz="2000" dirty="0"/>
          </a:p>
          <a:p>
            <a:pPr marL="0" indent="0">
              <a:buClrTx/>
              <a:buSzTx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5615101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with custom input</a:t>
            </a:r>
            <a:br>
              <a:rPr lang="en-US" dirty="0"/>
            </a:br>
            <a:r>
              <a:rPr lang="en-US" dirty="0"/>
              <a:t>(one-way binding)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export class </a:t>
            </a:r>
            <a:r>
              <a:rPr lang="en-US" sz="2400" dirty="0" err="1"/>
              <a:t>CalendarComponent</a:t>
            </a:r>
            <a:r>
              <a:rPr lang="en-US" sz="2400" dirty="0"/>
              <a:t> {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</a:t>
            </a:r>
            <a:r>
              <a:rPr lang="en-US" sz="2400" b="1" dirty="0">
                <a:solidFill>
                  <a:srgbClr val="0070C0"/>
                </a:solidFill>
              </a:rPr>
              <a:t>@Input()</a:t>
            </a:r>
            <a:r>
              <a:rPr lang="en-US" sz="2400" dirty="0"/>
              <a:t> </a:t>
            </a:r>
            <a:r>
              <a:rPr lang="en-US" sz="2400" b="1" dirty="0">
                <a:solidFill>
                  <a:schemeClr val="accent1"/>
                </a:solidFill>
              </a:rPr>
              <a:t>day</a:t>
            </a:r>
            <a:r>
              <a:rPr lang="en-US" sz="2400" dirty="0"/>
              <a:t>: number;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</a:t>
            </a:r>
            <a:r>
              <a:rPr lang="en-US" sz="2400" b="1" dirty="0">
                <a:solidFill>
                  <a:srgbClr val="0070C0"/>
                </a:solidFill>
              </a:rPr>
              <a:t>@Input()</a:t>
            </a:r>
            <a:r>
              <a:rPr lang="en-US" sz="2400" dirty="0"/>
              <a:t> </a:t>
            </a:r>
            <a:r>
              <a:rPr lang="en-US" sz="2400" b="1" dirty="0">
                <a:solidFill>
                  <a:schemeClr val="accent1"/>
                </a:solidFill>
              </a:rPr>
              <a:t>month</a:t>
            </a:r>
            <a:r>
              <a:rPr lang="en-US" sz="2400" dirty="0"/>
              <a:t>: number;</a:t>
            </a:r>
          </a:p>
          <a:p>
            <a:pPr marL="0" lvl="0" indent="0">
              <a:buClrTx/>
              <a:buSzTx/>
              <a:buNone/>
            </a:pPr>
            <a:br>
              <a:rPr lang="en-US" sz="2400" dirty="0"/>
            </a:br>
            <a:r>
              <a:rPr lang="en-US" sz="2400" dirty="0"/>
              <a:t>  private _year: number;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</a:t>
            </a:r>
            <a:r>
              <a:rPr lang="en-US" sz="2400" b="1" dirty="0">
                <a:solidFill>
                  <a:srgbClr val="0070C0"/>
                </a:solidFill>
              </a:rPr>
              <a:t>@Input()</a:t>
            </a:r>
            <a:r>
              <a:rPr lang="en-US" sz="2400" dirty="0"/>
              <a:t> set </a:t>
            </a:r>
            <a:r>
              <a:rPr lang="en-US" sz="2400" b="1" dirty="0">
                <a:solidFill>
                  <a:schemeClr val="accent1"/>
                </a:solidFill>
              </a:rPr>
              <a:t>year</a:t>
            </a:r>
            <a:r>
              <a:rPr lang="en-US" sz="2400" dirty="0"/>
              <a:t>(year: number) {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  </a:t>
            </a:r>
            <a:r>
              <a:rPr lang="en-US" sz="2400" dirty="0" err="1"/>
              <a:t>this._year</a:t>
            </a:r>
            <a:r>
              <a:rPr lang="en-US" sz="2400" dirty="0"/>
              <a:t> = (year &gt; 100) ? year : year + 2000; 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3999402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with custom input</a:t>
            </a:r>
            <a:br>
              <a:rPr lang="en-US" dirty="0"/>
            </a:br>
            <a:r>
              <a:rPr lang="en-US" dirty="0"/>
              <a:t>(one-way binding)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350168"/>
            <a:ext cx="8503443" cy="3793332"/>
          </a:xfrm>
        </p:spPr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i="1" dirty="0"/>
              <a:t>@Component({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selector: '</a:t>
            </a:r>
            <a:r>
              <a:rPr lang="en-US" sz="2000" b="1" i="1" dirty="0">
                <a:solidFill>
                  <a:srgbClr val="0070C0"/>
                </a:solidFill>
              </a:rPr>
              <a:t>my-calendar</a:t>
            </a:r>
            <a:r>
              <a:rPr lang="en-US" sz="2000" i="1" dirty="0"/>
              <a:t>',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i="1" dirty="0" err="1"/>
              <a:t>templateUrl</a:t>
            </a:r>
            <a:r>
              <a:rPr lang="en-US" sz="2000" i="1" dirty="0"/>
              <a:t>: './calendar/</a:t>
            </a:r>
            <a:r>
              <a:rPr lang="en-US" sz="2000" i="1" dirty="0" err="1"/>
              <a:t>calendar.component.html</a:t>
            </a:r>
            <a:r>
              <a:rPr lang="en-US" sz="2000" i="1" dirty="0"/>
              <a:t>'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})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export class </a:t>
            </a:r>
            <a:r>
              <a:rPr lang="en-US" sz="2000" i="1" dirty="0" err="1"/>
              <a:t>CalendarComponent</a:t>
            </a:r>
            <a:r>
              <a:rPr lang="en-US" sz="2000" i="1" dirty="0"/>
              <a:t> 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b="1" i="1" dirty="0">
                <a:solidFill>
                  <a:srgbClr val="0070C0"/>
                </a:solidFill>
              </a:rPr>
              <a:t>@Input()</a:t>
            </a:r>
            <a:r>
              <a:rPr lang="en-US" sz="2000" i="1" dirty="0"/>
              <a:t> </a:t>
            </a:r>
            <a:r>
              <a:rPr lang="en-US" sz="2000" b="1" i="1" dirty="0">
                <a:solidFill>
                  <a:schemeClr val="accent1"/>
                </a:solidFill>
              </a:rPr>
              <a:t>day</a:t>
            </a:r>
            <a:r>
              <a:rPr lang="en-US" sz="2000" i="1" dirty="0"/>
              <a:t>: number;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b="1" i="1" dirty="0">
                <a:solidFill>
                  <a:srgbClr val="0070C0"/>
                </a:solidFill>
              </a:rPr>
              <a:t>@Input()</a:t>
            </a:r>
            <a:r>
              <a:rPr lang="en-US" sz="2000" i="1" dirty="0"/>
              <a:t> </a:t>
            </a:r>
            <a:r>
              <a:rPr lang="en-US" sz="2000" b="1" i="1" dirty="0">
                <a:solidFill>
                  <a:schemeClr val="accent1"/>
                </a:solidFill>
              </a:rPr>
              <a:t>month</a:t>
            </a:r>
            <a:r>
              <a:rPr lang="en-US" sz="2000" i="1" dirty="0"/>
              <a:t>: number;</a:t>
            </a:r>
          </a:p>
          <a:p>
            <a:pPr marL="0" lvl="0" indent="0">
              <a:buClrTx/>
              <a:buSzTx/>
              <a:buNone/>
            </a:pPr>
            <a:br>
              <a:rPr lang="en-US" sz="2000" i="1" dirty="0"/>
            </a:br>
            <a:r>
              <a:rPr lang="en-US" sz="2000" i="1" dirty="0"/>
              <a:t>  private _year: number;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b="1" i="1" dirty="0">
                <a:solidFill>
                  <a:srgbClr val="0070C0"/>
                </a:solidFill>
              </a:rPr>
              <a:t>@Input()</a:t>
            </a:r>
            <a:r>
              <a:rPr lang="en-US" sz="2000" i="1" dirty="0"/>
              <a:t> set </a:t>
            </a:r>
            <a:r>
              <a:rPr lang="en-US" sz="2000" b="1" i="1" dirty="0">
                <a:solidFill>
                  <a:schemeClr val="accent1"/>
                </a:solidFill>
              </a:rPr>
              <a:t>year</a:t>
            </a:r>
            <a:r>
              <a:rPr lang="en-US" sz="2000" i="1" dirty="0"/>
              <a:t>(year: number) 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  </a:t>
            </a:r>
            <a:r>
              <a:rPr lang="en-US" sz="2000" i="1" dirty="0" err="1"/>
              <a:t>this._year</a:t>
            </a:r>
            <a:r>
              <a:rPr lang="en-US" sz="2000" i="1" dirty="0"/>
              <a:t> = (year &gt; 100) ? year : year + 2000; 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934967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with custom input</a:t>
            </a:r>
            <a:br>
              <a:rPr lang="en-US" dirty="0"/>
            </a:br>
            <a:r>
              <a:rPr lang="en-US" dirty="0"/>
              <a:t>(one-way binding)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&lt;my-calendar </a:t>
            </a:r>
            <a:r>
              <a:rPr lang="en-US" sz="2400" b="1" i="1" dirty="0">
                <a:solidFill>
                  <a:srgbClr val="0070C0"/>
                </a:solidFill>
              </a:rPr>
              <a:t>day</a:t>
            </a:r>
            <a:r>
              <a:rPr lang="en-US" sz="2400" i="1" dirty="0"/>
              <a:t>="12" </a:t>
            </a:r>
            <a:r>
              <a:rPr lang="en-US" sz="2400" b="1" i="1" dirty="0">
                <a:solidFill>
                  <a:srgbClr val="0070C0"/>
                </a:solidFill>
              </a:rPr>
              <a:t>month</a:t>
            </a:r>
            <a:r>
              <a:rPr lang="en-US" sz="2400" i="1" dirty="0"/>
              <a:t>="11" </a:t>
            </a:r>
            <a:r>
              <a:rPr lang="en-US" sz="2400" b="1" i="1" dirty="0">
                <a:solidFill>
                  <a:srgbClr val="0070C0"/>
                </a:solidFill>
              </a:rPr>
              <a:t>year</a:t>
            </a:r>
            <a:r>
              <a:rPr lang="en-US" sz="2400" i="1" dirty="0"/>
              <a:t>="10"&gt;&lt;/my-calendar&gt;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66151955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with custom events</a:t>
            </a:r>
            <a:br>
              <a:rPr lang="en-US" dirty="0"/>
            </a:br>
            <a:r>
              <a:rPr lang="en-US" dirty="0"/>
              <a:t>HTML template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</a:t>
            </a:r>
            <a:r>
              <a:rPr lang="en-US" sz="2000" i="1" dirty="0" err="1"/>
              <a:t>ListView</a:t>
            </a:r>
            <a:r>
              <a:rPr lang="en-US" sz="2000" i="1" dirty="0"/>
              <a:t> [items]="</a:t>
            </a:r>
            <a:r>
              <a:rPr lang="en-US" sz="2000" i="1" dirty="0" err="1"/>
              <a:t>table?.standing</a:t>
            </a:r>
            <a:r>
              <a:rPr lang="en-US" sz="2000" i="1" dirty="0"/>
              <a:t>" class="list-group" 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(</a:t>
            </a:r>
            <a:r>
              <a:rPr lang="en-US" sz="2000" b="1" i="1" dirty="0" err="1">
                <a:solidFill>
                  <a:srgbClr val="0070C0"/>
                </a:solidFill>
              </a:rPr>
              <a:t>itemTap</a:t>
            </a:r>
            <a:r>
              <a:rPr lang="en-US" sz="2000" b="1" i="1" dirty="0">
                <a:solidFill>
                  <a:srgbClr val="0070C0"/>
                </a:solidFill>
              </a:rPr>
              <a:t>)</a:t>
            </a:r>
            <a:r>
              <a:rPr lang="en-US" sz="2000" i="1" dirty="0"/>
              <a:t>="</a:t>
            </a:r>
            <a:r>
              <a:rPr lang="en-US" sz="2000" b="1" i="1" dirty="0" err="1">
                <a:solidFill>
                  <a:schemeClr val="accent1"/>
                </a:solidFill>
              </a:rPr>
              <a:t>onTeamSelect</a:t>
            </a:r>
            <a:r>
              <a:rPr lang="en-US" sz="2000" b="1" i="1" dirty="0">
                <a:solidFill>
                  <a:schemeClr val="accent1"/>
                </a:solidFill>
              </a:rPr>
              <a:t>($event)</a:t>
            </a:r>
            <a:r>
              <a:rPr lang="en-US" sz="2000" i="1" dirty="0"/>
              <a:t>"&gt;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99510858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with custom events</a:t>
            </a:r>
            <a:br>
              <a:rPr lang="en-US" dirty="0"/>
            </a:br>
            <a:r>
              <a:rPr lang="en-US" dirty="0"/>
              <a:t>Component Class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b="1" i="1" dirty="0">
                <a:solidFill>
                  <a:srgbClr val="0070C0"/>
                </a:solidFill>
              </a:rPr>
              <a:t>@Output()</a:t>
            </a:r>
            <a:r>
              <a:rPr lang="en-US" sz="2000" i="1" dirty="0"/>
              <a:t> </a:t>
            </a:r>
            <a:r>
              <a:rPr lang="en-US" sz="2000" i="1" dirty="0" err="1"/>
              <a:t>teamSelected</a:t>
            </a:r>
            <a:r>
              <a:rPr lang="en-US" sz="2000" i="1" dirty="0"/>
              <a:t> = new </a:t>
            </a:r>
            <a:r>
              <a:rPr lang="en-US" sz="2000" b="1" i="1" dirty="0" err="1">
                <a:solidFill>
                  <a:schemeClr val="accent1"/>
                </a:solidFill>
              </a:rPr>
              <a:t>EventEmitter</a:t>
            </a:r>
            <a:r>
              <a:rPr lang="en-US" sz="2000" b="1" i="1" dirty="0">
                <a:solidFill>
                  <a:schemeClr val="accent1"/>
                </a:solidFill>
              </a:rPr>
              <a:t>&lt;number&gt;</a:t>
            </a:r>
            <a:r>
              <a:rPr lang="en-US" sz="2000" i="1" dirty="0"/>
              <a:t>();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  <a:p>
            <a:pPr marL="0" lvl="0" indent="0">
              <a:buClrTx/>
              <a:buSzTx/>
              <a:buNone/>
            </a:pPr>
            <a:r>
              <a:rPr lang="en-US" sz="2000" b="1" i="1" dirty="0" err="1">
                <a:solidFill>
                  <a:srgbClr val="0070C0"/>
                </a:solidFill>
              </a:rPr>
              <a:t>onTeamSelect</a:t>
            </a:r>
            <a:r>
              <a:rPr lang="en-US" sz="2000" b="1" i="1" dirty="0">
                <a:solidFill>
                  <a:srgbClr val="0070C0"/>
                </a:solidFill>
              </a:rPr>
              <a:t>(event)</a:t>
            </a:r>
            <a:r>
              <a:rPr lang="en-US" sz="2000" i="1" dirty="0"/>
              <a:t> 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i="1" dirty="0" err="1"/>
              <a:t>const</a:t>
            </a:r>
            <a:r>
              <a:rPr lang="en-US" sz="2000" i="1" dirty="0"/>
              <a:t> </a:t>
            </a:r>
            <a:r>
              <a:rPr lang="en-US" sz="2000" i="1" dirty="0" err="1"/>
              <a:t>selectedTeamId</a:t>
            </a:r>
            <a:r>
              <a:rPr lang="en-US" sz="2000" i="1" dirty="0"/>
              <a:t> = </a:t>
            </a:r>
            <a:r>
              <a:rPr lang="en-US" sz="2000" i="1" dirty="0" err="1"/>
              <a:t>this.table.standing</a:t>
            </a:r>
            <a:r>
              <a:rPr lang="en-US" sz="2000" i="1" dirty="0"/>
              <a:t>[</a:t>
            </a:r>
            <a:r>
              <a:rPr lang="en-US" sz="2000" i="1" dirty="0" err="1"/>
              <a:t>event.index</a:t>
            </a:r>
            <a:r>
              <a:rPr lang="en-US" sz="2000" i="1" dirty="0"/>
              <a:t>].</a:t>
            </a:r>
            <a:r>
              <a:rPr lang="en-US" sz="2000" i="1" dirty="0" err="1"/>
              <a:t>teamId</a:t>
            </a:r>
            <a:r>
              <a:rPr lang="en-US" sz="2000" i="1" dirty="0"/>
              <a:t>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i="1" dirty="0" err="1"/>
              <a:t>console.log</a:t>
            </a:r>
            <a:r>
              <a:rPr lang="en-US" sz="2000" i="1" dirty="0"/>
              <a:t>('::</a:t>
            </a:r>
            <a:r>
              <a:rPr lang="en-US" sz="2000" i="1" dirty="0" err="1"/>
              <a:t>LeagueTableComponent</a:t>
            </a:r>
            <a:r>
              <a:rPr lang="en-US" sz="2000" i="1" dirty="0"/>
              <a:t>::</a:t>
            </a:r>
            <a:r>
              <a:rPr lang="en-US" sz="2000" i="1" dirty="0" err="1"/>
              <a:t>onTeamSelect</a:t>
            </a:r>
            <a:r>
              <a:rPr lang="en-US" sz="2000" i="1" dirty="0"/>
              <a:t>::' + </a:t>
            </a:r>
            <a:r>
              <a:rPr lang="en-US" sz="2000" i="1" dirty="0" err="1"/>
              <a:t>selectedTeamId</a:t>
            </a:r>
            <a:r>
              <a:rPr lang="en-US" sz="2000" i="1" dirty="0"/>
              <a:t>);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i="1" dirty="0" err="1"/>
              <a:t>this.</a:t>
            </a:r>
            <a:r>
              <a:rPr lang="en-US" sz="2000" b="1" i="1" dirty="0" err="1">
                <a:solidFill>
                  <a:srgbClr val="0070C0"/>
                </a:solidFill>
              </a:rPr>
              <a:t>teamSelected.emit</a:t>
            </a:r>
            <a:r>
              <a:rPr lang="en-US" sz="2000" i="1" dirty="0"/>
              <a:t>(</a:t>
            </a:r>
            <a:r>
              <a:rPr lang="en-US" sz="2000" b="1" i="1" dirty="0" err="1">
                <a:solidFill>
                  <a:schemeClr val="accent1"/>
                </a:solidFill>
              </a:rPr>
              <a:t>selectedTeamId</a:t>
            </a:r>
            <a:r>
              <a:rPr lang="en-US" sz="2000" i="1" dirty="0"/>
              <a:t>);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35110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with custom events</a:t>
            </a:r>
            <a:br>
              <a:rPr lang="en-US" dirty="0"/>
            </a:br>
            <a:r>
              <a:rPr lang="en-US" dirty="0"/>
              <a:t>Use like this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  <a:p>
            <a:pPr marL="0" indent="0">
              <a:buClrTx/>
              <a:buSzTx/>
              <a:buNone/>
            </a:pPr>
            <a:r>
              <a:rPr lang="en-US" sz="2000" dirty="0"/>
              <a:t>&lt;my-league-table [</a:t>
            </a:r>
            <a:r>
              <a:rPr lang="en-US" sz="2000" dirty="0" err="1"/>
              <a:t>competitionId</a:t>
            </a:r>
            <a:r>
              <a:rPr lang="en-US" sz="2000" dirty="0"/>
              <a:t>]="</a:t>
            </a:r>
            <a:r>
              <a:rPr lang="en-US" sz="2000" dirty="0" err="1"/>
              <a:t>PremierLeagueId</a:t>
            </a:r>
            <a:r>
              <a:rPr lang="en-US" sz="2000" dirty="0"/>
              <a:t>" 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	</a:t>
            </a:r>
            <a:r>
              <a:rPr lang="en-US" sz="2000" b="1" dirty="0">
                <a:solidFill>
                  <a:srgbClr val="0070C0"/>
                </a:solidFill>
              </a:rPr>
              <a:t>(</a:t>
            </a:r>
            <a:r>
              <a:rPr lang="en-US" sz="2000" b="1" dirty="0" err="1">
                <a:solidFill>
                  <a:srgbClr val="0070C0"/>
                </a:solidFill>
              </a:rPr>
              <a:t>teamSelected</a:t>
            </a:r>
            <a:r>
              <a:rPr lang="en-US" sz="2000" b="1" dirty="0">
                <a:solidFill>
                  <a:srgbClr val="0070C0"/>
                </a:solidFill>
              </a:rPr>
              <a:t>)</a:t>
            </a:r>
            <a:r>
              <a:rPr lang="en-US" sz="2000" dirty="0"/>
              <a:t>="</a:t>
            </a:r>
            <a:r>
              <a:rPr lang="en-US" sz="2000" dirty="0" err="1"/>
              <a:t>onTeamTap</a:t>
            </a:r>
            <a:r>
              <a:rPr lang="en-US" sz="2000" dirty="0"/>
              <a:t>(</a:t>
            </a:r>
            <a:r>
              <a:rPr lang="en-US" sz="2000" b="1" dirty="0">
                <a:solidFill>
                  <a:schemeClr val="accent1"/>
                </a:solidFill>
              </a:rPr>
              <a:t>$event</a:t>
            </a:r>
            <a:r>
              <a:rPr lang="en-US" sz="2000" dirty="0"/>
              <a:t>)"&gt;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&lt;/my-league-table&gt;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446748861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with custom input </a:t>
            </a:r>
            <a:br>
              <a:rPr lang="en-US" dirty="0"/>
            </a:br>
            <a:r>
              <a:rPr lang="en-US" dirty="0"/>
              <a:t>(two-way binding)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i="1" dirty="0"/>
              <a:t>@Component({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selector: '</a:t>
            </a:r>
            <a:r>
              <a:rPr lang="en-US" sz="2000" b="1" i="1" dirty="0">
                <a:solidFill>
                  <a:srgbClr val="0070C0"/>
                </a:solidFill>
              </a:rPr>
              <a:t>color-picker</a:t>
            </a:r>
            <a:r>
              <a:rPr lang="en-US" sz="2000" i="1" dirty="0"/>
              <a:t>',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i="1" dirty="0" err="1"/>
              <a:t>templateUrl</a:t>
            </a:r>
            <a:r>
              <a:rPr lang="en-US" sz="2000" i="1" dirty="0"/>
              <a:t>: './color-picker/color-</a:t>
            </a:r>
            <a:r>
              <a:rPr lang="en-US" sz="2000" i="1" dirty="0" err="1"/>
              <a:t>picker.component.html</a:t>
            </a:r>
            <a:r>
              <a:rPr lang="en-US" sz="2000" i="1" dirty="0"/>
              <a:t>'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})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export class </a:t>
            </a:r>
            <a:r>
              <a:rPr lang="en-US" sz="2000" i="1" dirty="0" err="1"/>
              <a:t>ColorPickerComponent</a:t>
            </a:r>
            <a:r>
              <a:rPr lang="en-US" sz="2000" i="1" dirty="0"/>
              <a:t> 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b="1" i="1" dirty="0">
                <a:solidFill>
                  <a:srgbClr val="0070C0"/>
                </a:solidFill>
              </a:rPr>
              <a:t>@Input</a:t>
            </a:r>
            <a:r>
              <a:rPr lang="en-US" sz="2000" i="1" dirty="0"/>
              <a:t> </a:t>
            </a:r>
            <a:r>
              <a:rPr lang="en-US" sz="2000" b="1" i="1" dirty="0">
                <a:solidFill>
                  <a:schemeClr val="accent1"/>
                </a:solidFill>
              </a:rPr>
              <a:t>color</a:t>
            </a:r>
            <a:r>
              <a:rPr lang="en-US" sz="2000" i="1" dirty="0"/>
              <a:t>: string;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</a:t>
            </a:r>
            <a:r>
              <a:rPr lang="en-US" sz="2000" b="1" i="1" dirty="0">
                <a:solidFill>
                  <a:srgbClr val="0070C0"/>
                </a:solidFill>
              </a:rPr>
              <a:t>@Output()</a:t>
            </a:r>
            <a:r>
              <a:rPr lang="en-US" sz="2000" i="1" dirty="0"/>
              <a:t> </a:t>
            </a:r>
            <a:r>
              <a:rPr lang="en-US" sz="2000" b="1" i="1" dirty="0" err="1">
                <a:solidFill>
                  <a:schemeClr val="accent1"/>
                </a:solidFill>
              </a:rPr>
              <a:t>colorChange</a:t>
            </a:r>
            <a:r>
              <a:rPr lang="en-US" sz="2000" i="1" dirty="0"/>
              <a:t> = new </a:t>
            </a:r>
            <a:r>
              <a:rPr lang="en-US" sz="2000" i="1" dirty="0" err="1"/>
              <a:t>EventEmitter</a:t>
            </a:r>
            <a:r>
              <a:rPr lang="en-US" sz="2000" i="1" dirty="0"/>
              <a:t>&lt;string&gt;();</a:t>
            </a:r>
          </a:p>
          <a:p>
            <a:pPr marL="0" lvl="0" indent="0">
              <a:buClrTx/>
              <a:buSzTx/>
              <a:buNone/>
            </a:pPr>
            <a:br>
              <a:rPr lang="en-US" sz="2000" i="1" dirty="0"/>
            </a:br>
            <a:r>
              <a:rPr lang="en-US" sz="2000" i="1" dirty="0"/>
              <a:t>  </a:t>
            </a:r>
            <a:r>
              <a:rPr lang="en-US" sz="2000" i="1" dirty="0" err="1"/>
              <a:t>onColorPick</a:t>
            </a:r>
            <a:r>
              <a:rPr lang="en-US" sz="2000" i="1" dirty="0"/>
              <a:t>(</a:t>
            </a:r>
            <a:r>
              <a:rPr lang="en-US" sz="2000" i="1" dirty="0" err="1"/>
              <a:t>newColor</a:t>
            </a:r>
            <a:r>
              <a:rPr lang="en-US" sz="2000" i="1" dirty="0"/>
              <a:t>: string) 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  </a:t>
            </a:r>
            <a:r>
              <a:rPr lang="en-US" sz="2000" b="1" i="1" dirty="0" err="1">
                <a:solidFill>
                  <a:srgbClr val="0070C0"/>
                </a:solidFill>
              </a:rPr>
              <a:t>colorChange.emi</a:t>
            </a:r>
            <a:r>
              <a:rPr lang="en-US" sz="2000" i="1" dirty="0" err="1"/>
              <a:t>t</a:t>
            </a:r>
            <a:r>
              <a:rPr lang="en-US" sz="2000" i="1" dirty="0"/>
              <a:t>(</a:t>
            </a:r>
            <a:r>
              <a:rPr lang="en-US" sz="2000" i="1" dirty="0" err="1"/>
              <a:t>newColor</a:t>
            </a:r>
            <a:r>
              <a:rPr lang="en-US" sz="2000" i="1" dirty="0"/>
              <a:t>);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}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66201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with custom input </a:t>
            </a:r>
            <a:br>
              <a:rPr lang="en-US" dirty="0"/>
            </a:br>
            <a:r>
              <a:rPr lang="en-US" dirty="0"/>
              <a:t>(two-way binding)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i="1" dirty="0"/>
          </a:p>
          <a:p>
            <a:pPr marL="0" indent="0">
              <a:buClrTx/>
              <a:buSzTx/>
              <a:buNone/>
            </a:pPr>
            <a:r>
              <a:rPr lang="en-US" sz="2400" i="1" dirty="0"/>
              <a:t>&lt;</a:t>
            </a:r>
            <a:r>
              <a:rPr lang="en-US" sz="2400" b="1" i="1" dirty="0">
                <a:solidFill>
                  <a:srgbClr val="0070C0"/>
                </a:solidFill>
              </a:rPr>
              <a:t>color-picker</a:t>
            </a:r>
            <a:r>
              <a:rPr lang="en-US" sz="2400" b="1" i="1" dirty="0"/>
              <a:t> </a:t>
            </a:r>
            <a:r>
              <a:rPr lang="en-US" sz="2400" b="1" i="1" dirty="0">
                <a:solidFill>
                  <a:schemeClr val="accent1"/>
                </a:solidFill>
              </a:rPr>
              <a:t>[(color)]</a:t>
            </a:r>
            <a:r>
              <a:rPr lang="en-US" sz="2400" i="1" dirty="0"/>
              <a:t>="</a:t>
            </a:r>
            <a:r>
              <a:rPr lang="en-US" sz="2400" i="1" dirty="0" err="1"/>
              <a:t>selectedColorFromParentClass</a:t>
            </a:r>
            <a:r>
              <a:rPr lang="en-US" sz="2400" i="1" dirty="0"/>
              <a:t>"&gt;</a:t>
            </a:r>
          </a:p>
          <a:p>
            <a:pPr marL="0" indent="0">
              <a:buClrTx/>
              <a:buSzTx/>
              <a:buNone/>
            </a:pPr>
            <a:r>
              <a:rPr lang="en-US" sz="2400" i="1" dirty="0"/>
              <a:t>&lt;/</a:t>
            </a:r>
            <a:r>
              <a:rPr lang="en-US" sz="2400" b="1" i="1" dirty="0">
                <a:solidFill>
                  <a:srgbClr val="0070C0"/>
                </a:solidFill>
              </a:rPr>
              <a:t>color-picker</a:t>
            </a:r>
            <a:r>
              <a:rPr lang="en-US" sz="2400" i="1" dirty="0"/>
              <a:t>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51836760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 Exercises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  <a:defRPr/>
            </a:pPr>
            <a:r>
              <a:rPr lang="en-US" sz="2400" dirty="0"/>
              <a:t>For this exercises we will use the contents of the </a:t>
            </a:r>
            <a:r>
              <a:rPr lang="en-US" sz="2400" b="1" dirty="0">
                <a:solidFill>
                  <a:srgbClr val="0070C0"/>
                </a:solidFill>
              </a:rPr>
              <a:t>app/service-test</a:t>
            </a:r>
            <a:r>
              <a:rPr lang="en-US" sz="2400" dirty="0">
                <a:solidFill>
                  <a:srgbClr val="0070C0"/>
                </a:solidFill>
              </a:rPr>
              <a:t>  </a:t>
            </a:r>
            <a:r>
              <a:rPr lang="en-US" sz="2400" dirty="0"/>
              <a:t>folder and then later </a:t>
            </a:r>
            <a:r>
              <a:rPr lang="en-US" sz="2400" b="1" dirty="0">
                <a:solidFill>
                  <a:srgbClr val="0070C0"/>
                </a:solidFill>
              </a:rPr>
              <a:t>app/football</a:t>
            </a:r>
          </a:p>
          <a:p>
            <a:pPr marL="0" lvl="0" indent="0">
              <a:buClrTx/>
              <a:buSzTx/>
              <a:buNone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  <a:defRPr/>
            </a:pPr>
            <a:r>
              <a:rPr lang="en-US" sz="2400" dirty="0"/>
              <a:t>Open </a:t>
            </a:r>
            <a:r>
              <a:rPr lang="en-US" sz="2400" b="1" dirty="0" err="1"/>
              <a:t>app.routing.ts</a:t>
            </a:r>
            <a:r>
              <a:rPr lang="en-US" sz="2400" dirty="0"/>
              <a:t> and update the default path to </a:t>
            </a:r>
            <a:r>
              <a:rPr lang="en-US" sz="2400" b="1" dirty="0">
                <a:solidFill>
                  <a:schemeClr val="accent1"/>
                </a:solidFill>
              </a:rPr>
              <a:t>/service-test</a:t>
            </a:r>
          </a:p>
          <a:p>
            <a:pPr marL="0" lvl="0" indent="0">
              <a:buClrTx/>
              <a:buSzTx/>
              <a:buNone/>
              <a:defRPr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i="1" dirty="0"/>
              <a:t>{ path: '', </a:t>
            </a:r>
            <a:r>
              <a:rPr lang="en-US" sz="2400" i="1" dirty="0" err="1"/>
              <a:t>redirectTo</a:t>
            </a:r>
            <a:r>
              <a:rPr lang="en-US" sz="2400" i="1" dirty="0"/>
              <a:t>: '</a:t>
            </a:r>
            <a:r>
              <a:rPr lang="en-US" sz="2400" b="1" i="1" dirty="0">
                <a:solidFill>
                  <a:schemeClr val="accent1"/>
                </a:solidFill>
              </a:rPr>
              <a:t>/service-test</a:t>
            </a:r>
            <a:r>
              <a:rPr lang="en-US" sz="2400" i="1" dirty="0"/>
              <a:t>', </a:t>
            </a:r>
            <a:r>
              <a:rPr lang="en-US" sz="2400" i="1" dirty="0" err="1"/>
              <a:t>pathMatch</a:t>
            </a:r>
            <a:r>
              <a:rPr lang="en-US" sz="2400" i="1" dirty="0"/>
              <a:t>: 'full' },</a:t>
            </a:r>
          </a:p>
          <a:p>
            <a:pPr marL="0" lvl="0" indent="0">
              <a:buClrTx/>
              <a:buSzTx/>
              <a:buNone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514992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Football Service</a:t>
            </a:r>
            <a:br>
              <a:rPr lang="en-US" dirty="0"/>
            </a:br>
            <a:r>
              <a:rPr lang="en-US" dirty="0"/>
              <a:t>(5.2)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Update </a:t>
            </a:r>
            <a:r>
              <a:rPr lang="en-US" sz="2400" dirty="0" err="1"/>
              <a:t>football.service.ts</a:t>
            </a:r>
            <a:r>
              <a:rPr lang="en-US" sz="2400" dirty="0"/>
              <a:t>:</a:t>
            </a:r>
          </a:p>
          <a:p>
            <a:pPr marL="0" indent="0">
              <a:buClrTx/>
              <a:buSzTx/>
              <a:buNone/>
            </a:pPr>
            <a:r>
              <a:rPr lang="en-US" sz="2400" dirty="0"/>
              <a:t>- Implement missing functions</a:t>
            </a:r>
          </a:p>
          <a:p>
            <a:pPr marL="0" indent="0">
              <a:buClrTx/>
              <a:buSzTx/>
              <a:buNone/>
            </a:pPr>
            <a:r>
              <a:rPr lang="en-US" sz="2400" dirty="0"/>
              <a:t>- Use your knowledge from 5.1 on how to call </a:t>
            </a:r>
            <a:r>
              <a:rPr lang="en-US" sz="2400" dirty="0" err="1"/>
              <a:t>http.get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80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656" t="1" r="656" b="46474"/>
          <a:stretch/>
        </p:blipFill>
        <p:spPr>
          <a:xfrm>
            <a:off x="1764023" y="0"/>
            <a:ext cx="3264874" cy="51290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54054"/>
          <a:stretch/>
        </p:blipFill>
        <p:spPr>
          <a:xfrm>
            <a:off x="5192082" y="506"/>
            <a:ext cx="3803637" cy="512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81645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614" y="393032"/>
            <a:ext cx="8503920" cy="817929"/>
          </a:xfrm>
        </p:spPr>
        <p:txBody>
          <a:bodyPr/>
          <a:lstStyle/>
          <a:p>
            <a:r>
              <a:rPr lang="en-US" sz="3200" dirty="0"/>
              <a:t>Exercise: Creating a presentation component with @Input</a:t>
            </a:r>
            <a:br>
              <a:rPr lang="en-US" sz="3200" dirty="0"/>
            </a:br>
            <a:r>
              <a:rPr lang="en-US" sz="3200" dirty="0"/>
              <a:t>(5.5)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729946"/>
            <a:ext cx="8503443" cy="227888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Refactor </a:t>
            </a:r>
            <a:r>
              <a:rPr lang="en-US" sz="2400" b="1" dirty="0" err="1">
                <a:solidFill>
                  <a:schemeClr val="accent1"/>
                </a:solidFill>
              </a:rPr>
              <a:t>LeageFixturesComponent</a:t>
            </a:r>
            <a:r>
              <a:rPr lang="en-US" sz="2400" dirty="0"/>
              <a:t>, so that it uses </a:t>
            </a:r>
            <a:r>
              <a:rPr lang="en-US" sz="2400" b="1" dirty="0">
                <a:solidFill>
                  <a:schemeClr val="accent1"/>
                </a:solidFill>
              </a:rPr>
              <a:t>&lt;my-fixture&gt; </a:t>
            </a:r>
            <a:r>
              <a:rPr lang="en-US" sz="2400" dirty="0"/>
              <a:t>instead of the </a:t>
            </a:r>
            <a:r>
              <a:rPr lang="en-US" sz="2400" b="1" dirty="0" err="1">
                <a:solidFill>
                  <a:schemeClr val="accent1"/>
                </a:solidFill>
              </a:rPr>
              <a:t>GridLayout</a:t>
            </a:r>
            <a:r>
              <a:rPr lang="en-US" sz="2400" dirty="0"/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Add </a:t>
            </a:r>
            <a:r>
              <a:rPr lang="en-US" sz="2400" b="1" dirty="0">
                <a:solidFill>
                  <a:schemeClr val="accent1"/>
                </a:solidFill>
              </a:rPr>
              <a:t>@Input()</a:t>
            </a:r>
            <a:r>
              <a:rPr lang="en-US" sz="2400" dirty="0"/>
              <a:t> to </a:t>
            </a:r>
            <a:r>
              <a:rPr lang="en-US" sz="2400" b="1" dirty="0" err="1">
                <a:solidFill>
                  <a:schemeClr val="accent1"/>
                </a:solidFill>
              </a:rPr>
              <a:t>FixtureComponent</a:t>
            </a:r>
            <a:r>
              <a:rPr lang="en-US" sz="2400" dirty="0">
                <a:solidFill>
                  <a:schemeClr val="accent1"/>
                </a:solidFill>
              </a:rPr>
              <a:t> </a:t>
            </a:r>
            <a:r>
              <a:rPr lang="en-US" sz="2400" dirty="0"/>
              <a:t>to capture </a:t>
            </a:r>
            <a:r>
              <a:rPr lang="en-US" sz="2400" b="1" dirty="0">
                <a:solidFill>
                  <a:schemeClr val="accent1"/>
                </a:solidFill>
              </a:rPr>
              <a:t>fixture</a:t>
            </a:r>
            <a:r>
              <a:rPr lang="en-US" sz="2400" dirty="0">
                <a:solidFill>
                  <a:schemeClr val="accent1"/>
                </a:solidFill>
              </a:rPr>
              <a:t> </a:t>
            </a:r>
            <a:r>
              <a:rPr lang="en-US" sz="2400" dirty="0"/>
              <a:t>value.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err="1"/>
              <a:t>Upadate</a:t>
            </a:r>
            <a:r>
              <a:rPr lang="en-US" sz="2400" dirty="0"/>
              <a:t> </a:t>
            </a:r>
            <a:r>
              <a:rPr lang="en-US" sz="2400" b="1" dirty="0" err="1">
                <a:solidFill>
                  <a:schemeClr val="tx1"/>
                </a:solidFill>
              </a:rPr>
              <a:t>FixtureComponent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b="1" dirty="0">
                <a:solidFill>
                  <a:schemeClr val="accent1"/>
                </a:solidFill>
              </a:rPr>
              <a:t>html</a:t>
            </a:r>
            <a:r>
              <a:rPr lang="en-US" sz="2400" dirty="0"/>
              <a:t> to bind to </a:t>
            </a:r>
            <a:r>
              <a:rPr lang="en-US" sz="2400" b="1" dirty="0">
                <a:solidFill>
                  <a:schemeClr val="accent1"/>
                </a:solidFill>
              </a:rPr>
              <a:t>fixture values</a:t>
            </a:r>
          </a:p>
        </p:txBody>
      </p:sp>
    </p:spTree>
    <p:extLst>
      <p:ext uri="{BB962C8B-B14F-4D97-AF65-F5344CB8AC3E}">
        <p14:creationId xmlns:p14="http://schemas.microsoft.com/office/powerpoint/2010/main" val="1563709592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614" y="393033"/>
            <a:ext cx="8503920" cy="793216"/>
          </a:xfrm>
        </p:spPr>
        <p:txBody>
          <a:bodyPr/>
          <a:lstStyle/>
          <a:p>
            <a:r>
              <a:rPr lang="en-US" sz="3200" dirty="0"/>
              <a:t>Exercise: Creating a presentation component with @Output</a:t>
            </a:r>
            <a:br>
              <a:rPr lang="en-US" sz="3200" dirty="0"/>
            </a:br>
            <a:r>
              <a:rPr lang="en-US" sz="3200" dirty="0"/>
              <a:t>(5.7)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  <a:defRPr/>
            </a:pPr>
            <a:r>
              <a:rPr lang="en-US" sz="2400" dirty="0"/>
              <a:t>When user </a:t>
            </a:r>
            <a:r>
              <a:rPr lang="en-US" sz="2400" b="1" dirty="0">
                <a:solidFill>
                  <a:schemeClr val="accent5"/>
                </a:solidFill>
              </a:rPr>
              <a:t>taps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on a team, it should </a:t>
            </a:r>
            <a:r>
              <a:rPr lang="en-US" sz="2400" b="1" dirty="0">
                <a:solidFill>
                  <a:schemeClr val="accent5"/>
                </a:solidFill>
              </a:rPr>
              <a:t>navigate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to the </a:t>
            </a:r>
            <a:r>
              <a:rPr lang="en-US" sz="2400" b="1" dirty="0" err="1">
                <a:solidFill>
                  <a:schemeClr val="accent5"/>
                </a:solidFill>
              </a:rPr>
              <a:t>TeamComponent</a:t>
            </a:r>
            <a:r>
              <a:rPr lang="en-US" sz="2400" dirty="0"/>
              <a:t>.</a:t>
            </a:r>
          </a:p>
          <a:p>
            <a:pPr marL="0" lvl="0" indent="0">
              <a:buClrTx/>
              <a:buSzTx/>
              <a:buNone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  <a:defRPr/>
            </a:pPr>
            <a:r>
              <a:rPr lang="en-US" sz="2400" dirty="0"/>
              <a:t> - Update the </a:t>
            </a:r>
            <a:r>
              <a:rPr lang="en-US" sz="2400" b="1" dirty="0" err="1">
                <a:solidFill>
                  <a:schemeClr val="accent1"/>
                </a:solidFill>
              </a:rPr>
              <a:t>LeagueTableComponent</a:t>
            </a:r>
            <a:r>
              <a:rPr lang="en-US" sz="2400" dirty="0"/>
              <a:t> to emit </a:t>
            </a:r>
            <a:r>
              <a:rPr lang="en-US" sz="2400" b="1" dirty="0" err="1">
                <a:solidFill>
                  <a:schemeClr val="accent1"/>
                </a:solidFill>
              </a:rPr>
              <a:t>teamSelected</a:t>
            </a:r>
            <a:r>
              <a:rPr lang="en-US" sz="2400" dirty="0"/>
              <a:t> with the </a:t>
            </a:r>
            <a:r>
              <a:rPr lang="en-US" sz="2400" dirty="0" err="1"/>
              <a:t>teamId</a:t>
            </a:r>
            <a:r>
              <a:rPr lang="en-US" sz="2400" dirty="0"/>
              <a:t>.</a:t>
            </a:r>
          </a:p>
          <a:p>
            <a:pPr marL="0" lvl="0" indent="0">
              <a:buClrTx/>
              <a:buSzTx/>
              <a:buNone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  <a:defRPr/>
            </a:pPr>
            <a:r>
              <a:rPr lang="en-US" sz="2400" dirty="0"/>
              <a:t> - Update the </a:t>
            </a:r>
            <a:r>
              <a:rPr lang="en-US" sz="2400" b="1" dirty="0" err="1">
                <a:solidFill>
                  <a:schemeClr val="accent1"/>
                </a:solidFill>
              </a:rPr>
              <a:t>TablesComponent</a:t>
            </a:r>
            <a:r>
              <a:rPr lang="en-US" sz="2400" dirty="0"/>
              <a:t> to intercept the </a:t>
            </a:r>
            <a:r>
              <a:rPr lang="en-US" sz="2400" b="1" dirty="0" err="1">
                <a:solidFill>
                  <a:schemeClr val="accent1"/>
                </a:solidFill>
              </a:rPr>
              <a:t>teamSelected</a:t>
            </a:r>
            <a:r>
              <a:rPr lang="en-US" sz="2400" dirty="0"/>
              <a:t> event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dirty="0"/>
              <a:t> =&gt; call </a:t>
            </a:r>
            <a:r>
              <a:rPr lang="en-US" sz="2400" b="1" dirty="0" err="1">
                <a:solidFill>
                  <a:schemeClr val="accent1"/>
                </a:solidFill>
              </a:rPr>
              <a:t>onTeamSelected</a:t>
            </a:r>
            <a:r>
              <a:rPr lang="en-US" sz="2400" dirty="0"/>
              <a:t> =&gt; </a:t>
            </a:r>
            <a:r>
              <a:rPr lang="en-US" sz="2400" b="1" dirty="0"/>
              <a:t>navigate </a:t>
            </a:r>
            <a:r>
              <a:rPr lang="en-US" sz="2400" dirty="0"/>
              <a:t>to </a:t>
            </a:r>
            <a:r>
              <a:rPr lang="en-US" sz="2400" b="1" dirty="0" err="1">
                <a:solidFill>
                  <a:schemeClr val="accent1"/>
                </a:solidFill>
              </a:rPr>
              <a:t>TeamComponent</a:t>
            </a:r>
            <a:endParaRPr 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51437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Component Exercise</a:t>
            </a:r>
            <a:br>
              <a:rPr lang="en-US" dirty="0"/>
            </a:br>
            <a:r>
              <a:rPr lang="en-US" dirty="0"/>
              <a:t>(5.9)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350168"/>
            <a:ext cx="8209907" cy="265866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Implement </a:t>
            </a:r>
            <a:r>
              <a:rPr lang="en-US" sz="2400" b="1" dirty="0" err="1">
                <a:solidFill>
                  <a:schemeClr val="accent1"/>
                </a:solidFill>
              </a:rPr>
              <a:t>PlayerComponent</a:t>
            </a:r>
            <a:r>
              <a:rPr lang="en-US" sz="2400" dirty="0"/>
              <a:t>.</a:t>
            </a:r>
          </a:p>
          <a:p>
            <a:pPr marL="0" lvl="0" indent="0">
              <a:buClrTx/>
              <a:buSzTx/>
              <a:buNone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  <a:defRPr/>
            </a:pPr>
            <a:r>
              <a:rPr lang="en-US" sz="2400" dirty="0"/>
              <a:t>Player should display: 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dirty="0"/>
              <a:t>	</a:t>
            </a:r>
            <a:r>
              <a:rPr lang="en-US" sz="2400" b="1" dirty="0">
                <a:solidFill>
                  <a:schemeClr val="accent5"/>
                </a:solidFill>
              </a:rPr>
              <a:t>name</a:t>
            </a:r>
            <a:r>
              <a:rPr lang="en-US" sz="2400" dirty="0"/>
              <a:t>, </a:t>
            </a:r>
            <a:r>
              <a:rPr lang="en-US" sz="2400" b="1" dirty="0">
                <a:solidFill>
                  <a:schemeClr val="accent5"/>
                </a:solidFill>
              </a:rPr>
              <a:t>position</a:t>
            </a:r>
            <a:r>
              <a:rPr lang="en-US" sz="2400" dirty="0"/>
              <a:t>, </a:t>
            </a:r>
            <a:r>
              <a:rPr lang="en-US" sz="2400" b="1" dirty="0" err="1">
                <a:solidFill>
                  <a:schemeClr val="accent5"/>
                </a:solidFill>
              </a:rPr>
              <a:t>jerseyNumber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and </a:t>
            </a:r>
            <a:r>
              <a:rPr lang="en-US" sz="2400" b="1" dirty="0">
                <a:solidFill>
                  <a:schemeClr val="accent5"/>
                </a:solidFill>
              </a:rPr>
              <a:t>nationality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Update the </a:t>
            </a:r>
            <a:r>
              <a:rPr lang="en-US" sz="2400" b="1" dirty="0" err="1">
                <a:solidFill>
                  <a:schemeClr val="accent1"/>
                </a:solidFill>
              </a:rPr>
              <a:t>TeamComponent</a:t>
            </a:r>
            <a:r>
              <a:rPr lang="en-US" sz="2400" dirty="0">
                <a:solidFill>
                  <a:schemeClr val="accent1"/>
                </a:solidFill>
              </a:rPr>
              <a:t> </a:t>
            </a:r>
            <a:r>
              <a:rPr lang="en-US" sz="2400" dirty="0"/>
              <a:t>to display a list of </a:t>
            </a:r>
            <a:r>
              <a:rPr lang="en-US" sz="2400" dirty="0">
                <a:solidFill>
                  <a:schemeClr val="accent5"/>
                </a:solidFill>
              </a:rPr>
              <a:t>players</a:t>
            </a:r>
            <a:r>
              <a:rPr lang="en-US" sz="2400" dirty="0"/>
              <a:t> instead of a list of fixtures.</a:t>
            </a:r>
          </a:p>
        </p:txBody>
      </p:sp>
    </p:spTree>
    <p:extLst>
      <p:ext uri="{BB962C8B-B14F-4D97-AF65-F5344CB8AC3E}">
        <p14:creationId xmlns:p14="http://schemas.microsoft.com/office/powerpoint/2010/main" val="1754376265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4 - Plugins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1254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Plugin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0385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Share Plugin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5217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Fancy Alert Plugin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10883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To Refresh Plugin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7363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33127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58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  <a:br>
              <a:rPr lang="en-US" dirty="0"/>
            </a:br>
            <a:r>
              <a:rPr lang="en-US" dirty="0"/>
              <a:t>for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>
              <a:buNone/>
            </a:pPr>
            <a:r>
              <a:rPr lang="en-US" sz="2000" dirty="0"/>
              <a:t>Change text color:</a:t>
            </a:r>
          </a:p>
          <a:p>
            <a:pPr indent="0">
              <a:buNone/>
            </a:pPr>
            <a:r>
              <a:rPr lang="en-US" sz="2000" b="1" dirty="0"/>
              <a:t> - text-primary</a:t>
            </a:r>
            <a:r>
              <a:rPr lang="en-US" sz="2000" dirty="0"/>
              <a:t>, </a:t>
            </a:r>
            <a:r>
              <a:rPr lang="en-US" sz="2000" b="1" dirty="0"/>
              <a:t>text-muted</a:t>
            </a:r>
            <a:r>
              <a:rPr lang="en-US" sz="2000" dirty="0"/>
              <a:t>, </a:t>
            </a:r>
            <a:r>
              <a:rPr lang="en-US" sz="2000" b="1" dirty="0"/>
              <a:t>text-danger</a:t>
            </a:r>
            <a:endParaRPr lang="en-US" sz="2000" dirty="0"/>
          </a:p>
          <a:p>
            <a:pPr indent="0">
              <a:buNone/>
            </a:pPr>
            <a:endParaRPr lang="en-US" sz="2000" dirty="0"/>
          </a:p>
          <a:p>
            <a:pPr indent="0">
              <a:buNone/>
            </a:pPr>
            <a:r>
              <a:rPr lang="en-US" sz="2000" dirty="0"/>
              <a:t>Change text alignment:</a:t>
            </a:r>
          </a:p>
          <a:p>
            <a:pPr indent="0">
              <a:buNone/>
            </a:pPr>
            <a:r>
              <a:rPr lang="en-US" sz="2000" b="1" dirty="0"/>
              <a:t> - text-center</a:t>
            </a:r>
            <a:r>
              <a:rPr lang="en-US" sz="2000" dirty="0"/>
              <a:t>, </a:t>
            </a:r>
            <a:r>
              <a:rPr lang="en-US" sz="2000" b="1" dirty="0"/>
              <a:t>text-left</a:t>
            </a:r>
            <a:r>
              <a:rPr lang="en-US" sz="2000" dirty="0"/>
              <a:t>, </a:t>
            </a:r>
            <a:r>
              <a:rPr lang="en-US" sz="2000" b="1" dirty="0"/>
              <a:t>text-right</a:t>
            </a:r>
            <a:r>
              <a:rPr lang="en-US" sz="2000" dirty="0"/>
              <a:t> to </a:t>
            </a:r>
          </a:p>
          <a:p>
            <a:pPr indent="0">
              <a:buNone/>
            </a:pPr>
            <a:endParaRPr lang="en-US" sz="2000" dirty="0"/>
          </a:p>
          <a:p>
            <a:pPr indent="0">
              <a:buNone/>
            </a:pPr>
            <a:r>
              <a:rPr lang="en-US" sz="2000" dirty="0"/>
              <a:t>Apply text transformation</a:t>
            </a:r>
          </a:p>
          <a:p>
            <a:pPr indent="0">
              <a:buNone/>
            </a:pPr>
            <a:r>
              <a:rPr lang="en-US" sz="2000" b="1" dirty="0"/>
              <a:t> - text-lowercase</a:t>
            </a:r>
            <a:r>
              <a:rPr lang="en-US" sz="2000" dirty="0"/>
              <a:t>, </a:t>
            </a:r>
            <a:r>
              <a:rPr lang="en-US" sz="2000" b="1" dirty="0"/>
              <a:t>text-uppercase</a:t>
            </a:r>
            <a:r>
              <a:rPr lang="en-US" sz="2000" dirty="0"/>
              <a:t>, </a:t>
            </a:r>
            <a:r>
              <a:rPr lang="en-US" sz="2000" b="1" dirty="0"/>
              <a:t>text-capitalize</a:t>
            </a:r>
            <a:endParaRPr lang="en-US" sz="2000" dirty="0"/>
          </a:p>
          <a:p>
            <a:endParaRPr lang="en-US" sz="2000" dirty="0"/>
          </a:p>
          <a:p>
            <a:pPr indent="0">
              <a:buNone/>
            </a:pPr>
            <a:r>
              <a:rPr lang="en-US" sz="2000" i="1" dirty="0"/>
              <a:t>&lt;Label text="Name" </a:t>
            </a:r>
            <a:r>
              <a:rPr lang="en-US" sz="2000" b="1" i="1" dirty="0">
                <a:solidFill>
                  <a:srgbClr val="FF0000"/>
                </a:solidFill>
              </a:rPr>
              <a:t>class</a:t>
            </a:r>
            <a:r>
              <a:rPr lang="en-US" sz="2000" i="1" dirty="0"/>
              <a:t>="</a:t>
            </a:r>
            <a:r>
              <a:rPr lang="en-US" sz="2000" b="1" i="1" dirty="0">
                <a:solidFill>
                  <a:srgbClr val="0070C0"/>
                </a:solidFill>
              </a:rPr>
              <a:t>text-primary text-right</a:t>
            </a:r>
            <a:r>
              <a:rPr lang="en-US" sz="2000" i="1" dirty="0"/>
              <a:t>"&gt;&lt;/Label&gt;</a:t>
            </a:r>
          </a:p>
          <a:p>
            <a:pPr indent="0">
              <a:buNone/>
            </a:pPr>
            <a:r>
              <a:rPr lang="en-US" sz="2000" i="1" dirty="0"/>
              <a:t>&lt;Label text="Email" </a:t>
            </a:r>
            <a:r>
              <a:rPr lang="en-US" sz="2000" b="1" i="1" dirty="0">
                <a:solidFill>
                  <a:srgbClr val="FF0000"/>
                </a:solidFill>
              </a:rPr>
              <a:t>class</a:t>
            </a:r>
            <a:r>
              <a:rPr lang="en-US" sz="2000" i="1" dirty="0"/>
              <a:t>="</a:t>
            </a:r>
            <a:r>
              <a:rPr lang="en-US" sz="2000" b="1" i="1" dirty="0">
                <a:solidFill>
                  <a:srgbClr val="0070C0"/>
                </a:solidFill>
              </a:rPr>
              <a:t>text-danger</a:t>
            </a:r>
            <a:r>
              <a:rPr lang="en-US" sz="2000" i="1" dirty="0"/>
              <a:t>"&gt;&lt;/Label&gt;</a:t>
            </a:r>
          </a:p>
          <a:p>
            <a:pPr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2003096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5020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29991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5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065" y="1579239"/>
            <a:ext cx="1797872" cy="198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74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  <a:br>
              <a:rPr lang="en-US" dirty="0"/>
            </a:br>
            <a:r>
              <a:rPr lang="en-US" dirty="0"/>
              <a:t>for buttons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282" y="1350168"/>
            <a:ext cx="8683774" cy="2658666"/>
          </a:xfrm>
        </p:spPr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dirty="0"/>
              <a:t>General style:</a:t>
            </a:r>
          </a:p>
          <a:p>
            <a:pPr marL="0" lvl="0" indent="0">
              <a:buClrTx/>
              <a:buSzTx/>
              <a:buNone/>
            </a:pPr>
            <a:r>
              <a:rPr lang="en-US" sz="2000" b="1" dirty="0"/>
              <a:t> - </a:t>
            </a:r>
            <a:r>
              <a:rPr lang="en-US" sz="2000" b="1" dirty="0" err="1"/>
              <a:t>btn</a:t>
            </a:r>
            <a:r>
              <a:rPr lang="en-US" sz="2000" b="1" dirty="0"/>
              <a:t>, </a:t>
            </a:r>
            <a:r>
              <a:rPr lang="en-US" sz="2000" b="1" dirty="0" err="1"/>
              <a:t>btn</a:t>
            </a:r>
            <a:r>
              <a:rPr lang="en-US" sz="2000" b="1" dirty="0"/>
              <a:t>-primary, </a:t>
            </a:r>
            <a:r>
              <a:rPr lang="en-US" sz="2000" b="1" dirty="0" err="1"/>
              <a:t>btn</a:t>
            </a:r>
            <a:r>
              <a:rPr lang="en-US" sz="2000" b="1" dirty="0"/>
              <a:t>-outline, </a:t>
            </a:r>
            <a:r>
              <a:rPr lang="en-US" sz="2000" b="1" dirty="0" err="1"/>
              <a:t>btn</a:t>
            </a:r>
            <a:r>
              <a:rPr lang="en-US" sz="2000" b="1" dirty="0"/>
              <a:t>-active</a:t>
            </a:r>
          </a:p>
          <a:p>
            <a:pPr marL="0" lvl="0" indent="0">
              <a:buClrTx/>
              <a:buSzTx/>
              <a:buNone/>
            </a:pPr>
            <a:endParaRPr lang="en-US" sz="2000" b="1" dirty="0"/>
          </a:p>
          <a:p>
            <a:pPr marL="0" lvl="0" indent="0">
              <a:buClrTx/>
              <a:buSzTx/>
              <a:buNone/>
            </a:pPr>
            <a:r>
              <a:rPr lang="en-US" sz="2000" dirty="0"/>
              <a:t>Round buttons:</a:t>
            </a:r>
          </a:p>
          <a:p>
            <a:pPr marL="0" lvl="0" indent="0">
              <a:buClrTx/>
              <a:buSzTx/>
              <a:buNone/>
            </a:pPr>
            <a:r>
              <a:rPr lang="en-US" sz="2000" b="1" dirty="0"/>
              <a:t> - </a:t>
            </a:r>
            <a:r>
              <a:rPr lang="en-US" sz="2000" b="1" dirty="0" err="1"/>
              <a:t>btn</a:t>
            </a:r>
            <a:r>
              <a:rPr lang="en-US" sz="2000" b="1" dirty="0"/>
              <a:t>-rounded-</a:t>
            </a:r>
            <a:r>
              <a:rPr lang="en-US" sz="2000" b="1" dirty="0" err="1"/>
              <a:t>sm</a:t>
            </a:r>
            <a:r>
              <a:rPr lang="en-US" sz="2000" b="1" dirty="0"/>
              <a:t> </a:t>
            </a:r>
            <a:r>
              <a:rPr lang="en-US" sz="2000" dirty="0"/>
              <a:t>and</a:t>
            </a:r>
            <a:r>
              <a:rPr lang="en-US" sz="2000" b="1" dirty="0"/>
              <a:t> </a:t>
            </a:r>
            <a:r>
              <a:rPr lang="en-US" sz="2000" b="1" dirty="0" err="1"/>
              <a:t>btn</a:t>
            </a:r>
            <a:r>
              <a:rPr lang="en-US" sz="2000" b="1" dirty="0"/>
              <a:t>-rounded-</a:t>
            </a:r>
            <a:r>
              <a:rPr lang="en-US" sz="2000" b="1" dirty="0" err="1"/>
              <a:t>lg</a:t>
            </a:r>
            <a:endParaRPr lang="en-US" sz="2000" b="1" dirty="0"/>
          </a:p>
          <a:p>
            <a:pPr marL="0" lvl="0" indent="0">
              <a:buClrTx/>
              <a:buSzTx/>
              <a:buNone/>
            </a:pPr>
            <a:endParaRPr lang="en-US" sz="2000" b="1" dirty="0"/>
          </a:p>
          <a:p>
            <a:pPr marL="0" lvl="0" indent="0">
              <a:buClrTx/>
              <a:buSzTx/>
              <a:buNone/>
            </a:pPr>
            <a:r>
              <a:rPr lang="en-US" sz="2000" dirty="0"/>
              <a:t>Add color (this only work in conjunction with </a:t>
            </a:r>
            <a:r>
              <a:rPr lang="en-US" sz="2000" dirty="0" err="1"/>
              <a:t>btn</a:t>
            </a:r>
            <a:r>
              <a:rPr lang="en-US" sz="2000" dirty="0"/>
              <a:t>-primary):</a:t>
            </a:r>
          </a:p>
          <a:p>
            <a:pPr marL="0" lvl="0" indent="0">
              <a:buClrTx/>
              <a:buSzTx/>
              <a:buNone/>
            </a:pPr>
            <a:r>
              <a:rPr lang="en-US" sz="2000" b="1" dirty="0"/>
              <a:t> - </a:t>
            </a:r>
            <a:r>
              <a:rPr lang="en-US" sz="2000" b="1" dirty="0" err="1"/>
              <a:t>btn</a:t>
            </a:r>
            <a:r>
              <a:rPr lang="en-US" sz="2000" b="1" dirty="0"/>
              <a:t>-blue, </a:t>
            </a:r>
            <a:r>
              <a:rPr lang="en-US" sz="2000" b="1" dirty="0" err="1"/>
              <a:t>btn</a:t>
            </a:r>
            <a:r>
              <a:rPr lang="en-US" sz="2000" b="1" dirty="0"/>
              <a:t>-brown, </a:t>
            </a:r>
            <a:r>
              <a:rPr lang="en-US" sz="2000" b="1" dirty="0" err="1"/>
              <a:t>btn</a:t>
            </a:r>
            <a:r>
              <a:rPr lang="en-US" sz="2000" b="1" dirty="0"/>
              <a:t>-forest, </a:t>
            </a:r>
            <a:r>
              <a:rPr lang="en-US" sz="2000" b="1" dirty="0" err="1"/>
              <a:t>btn</a:t>
            </a:r>
            <a:r>
              <a:rPr lang="en-US" sz="2000" b="1" dirty="0"/>
              <a:t>-grey, </a:t>
            </a:r>
            <a:r>
              <a:rPr lang="en-US" sz="2000" b="1" dirty="0" err="1"/>
              <a:t>btn</a:t>
            </a:r>
            <a:r>
              <a:rPr lang="en-US" sz="2000" b="1" dirty="0"/>
              <a:t>-lemon, </a:t>
            </a:r>
            <a:r>
              <a:rPr lang="en-US" sz="2000" b="1" dirty="0" err="1"/>
              <a:t>btn</a:t>
            </a:r>
            <a:r>
              <a:rPr lang="en-US" sz="2000" b="1" dirty="0"/>
              <a:t>-lime, </a:t>
            </a:r>
            <a:r>
              <a:rPr lang="en-US" sz="2000" b="1" dirty="0" err="1"/>
              <a:t>btn</a:t>
            </a:r>
            <a:r>
              <a:rPr lang="en-US" sz="2000" b="1" dirty="0"/>
              <a:t>-ruby </a:t>
            </a:r>
            <a:r>
              <a:rPr lang="en-US" sz="2000" dirty="0"/>
              <a:t>and</a:t>
            </a:r>
            <a:r>
              <a:rPr lang="en-US" sz="2000" b="1" dirty="0"/>
              <a:t> </a:t>
            </a:r>
            <a:r>
              <a:rPr lang="en-US" sz="2000" b="1" dirty="0" err="1"/>
              <a:t>btn</a:t>
            </a:r>
            <a:r>
              <a:rPr lang="en-US" sz="2000" b="1" dirty="0"/>
              <a:t>-sky</a:t>
            </a:r>
          </a:p>
        </p:txBody>
      </p:sp>
    </p:spTree>
    <p:extLst>
      <p:ext uri="{BB962C8B-B14F-4D97-AF65-F5344CB8AC3E}">
        <p14:creationId xmlns:p14="http://schemas.microsoft.com/office/powerpoint/2010/main" val="106821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  <a:br>
              <a:rPr lang="en-US" dirty="0"/>
            </a:br>
            <a:r>
              <a:rPr lang="en-US" dirty="0"/>
              <a:t>for buttons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282" y="1350168"/>
            <a:ext cx="8683774" cy="2658666"/>
          </a:xfrm>
        </p:spPr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i="1" dirty="0"/>
              <a:t>&lt;Button text="Primary" class="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 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-primary</a:t>
            </a:r>
            <a:r>
              <a:rPr lang="en-US" sz="2000" i="1" dirty="0"/>
              <a:t>"&gt;&lt;/Button&gt;</a:t>
            </a:r>
          </a:p>
          <a:p>
            <a:pPr marL="0" lvl="0" indent="0">
              <a:buClrTx/>
              <a:buSzTx/>
              <a:buNone/>
            </a:pPr>
            <a:endParaRPr lang="en-US" sz="2000" i="1" dirty="0"/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&lt;Button text="Outline" class="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 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-outline</a:t>
            </a:r>
            <a:r>
              <a:rPr lang="en-US" sz="2000" i="1" dirty="0"/>
              <a:t>"&gt;&lt;/Button&gt;</a:t>
            </a:r>
          </a:p>
          <a:p>
            <a:pPr marL="0" lvl="0" indent="0">
              <a:buClrTx/>
              <a:buSzTx/>
              <a:buNone/>
            </a:pPr>
            <a:endParaRPr lang="en-US" sz="2000" i="1" dirty="0"/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&lt;Button text="Orange" class="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 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-primary </a:t>
            </a:r>
            <a:r>
              <a:rPr lang="en-US" sz="2000" i="1" dirty="0" err="1">
                <a:solidFill>
                  <a:srgbClr val="0070C0"/>
                </a:solidFill>
              </a:rPr>
              <a:t>btn-ornage</a:t>
            </a:r>
            <a:r>
              <a:rPr lang="en-US" sz="2000" i="1" dirty="0"/>
              <a:t>"&gt;&lt;/Button&gt;</a:t>
            </a:r>
          </a:p>
          <a:p>
            <a:pPr marL="0" lvl="0" indent="0">
              <a:buClrTx/>
              <a:buSzTx/>
              <a:buNone/>
            </a:pPr>
            <a:endParaRPr lang="en-US" sz="2000" i="1" dirty="0"/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&lt;Button text="Rounded Grey" 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  class="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 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-primary 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-grey </a:t>
            </a:r>
            <a:r>
              <a:rPr lang="en-US" sz="2000" i="1" dirty="0" err="1">
                <a:solidFill>
                  <a:srgbClr val="0070C0"/>
                </a:solidFill>
              </a:rPr>
              <a:t>btn</a:t>
            </a:r>
            <a:r>
              <a:rPr lang="en-US" sz="2000" i="1" dirty="0">
                <a:solidFill>
                  <a:srgbClr val="0070C0"/>
                </a:solidFill>
              </a:rPr>
              <a:t>-rounded-</a:t>
            </a:r>
            <a:r>
              <a:rPr lang="en-US" sz="2000" i="1" dirty="0" err="1">
                <a:solidFill>
                  <a:srgbClr val="0070C0"/>
                </a:solidFill>
              </a:rPr>
              <a:t>sm</a:t>
            </a:r>
            <a:r>
              <a:rPr lang="en-US" sz="2000" i="1" dirty="0"/>
              <a:t>"&gt;&lt;/Button&gt;</a:t>
            </a:r>
          </a:p>
          <a:p>
            <a:pPr marL="0" lvl="0" indent="0">
              <a:buClrTx/>
              <a:buSzTx/>
              <a:buNone/>
            </a:pP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41864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  <a:br>
              <a:rPr lang="en-US" dirty="0"/>
            </a:br>
            <a:r>
              <a:rPr lang="en-US" dirty="0"/>
              <a:t>for buttons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664" y="0"/>
            <a:ext cx="31318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171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  <a:br>
              <a:rPr lang="en-US" dirty="0"/>
            </a:br>
            <a:r>
              <a:rPr lang="en-US" dirty="0"/>
              <a:t>other UI components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>
              <a:buNone/>
            </a:pPr>
            <a:r>
              <a:rPr lang="en-US" sz="2400" dirty="0" err="1"/>
              <a:t>ActionBar</a:t>
            </a:r>
            <a:r>
              <a:rPr lang="en-US" sz="2400" dirty="0"/>
              <a:t> styling:</a:t>
            </a:r>
            <a:endParaRPr lang="en-US" sz="2400" b="1" dirty="0"/>
          </a:p>
          <a:p>
            <a:pPr indent="0">
              <a:buNone/>
            </a:pPr>
            <a:r>
              <a:rPr lang="en-US" sz="2000" i="1" dirty="0"/>
              <a:t>&lt;</a:t>
            </a:r>
            <a:r>
              <a:rPr lang="en-US" sz="2000" i="1" dirty="0" err="1"/>
              <a:t>ActionBar</a:t>
            </a:r>
            <a:r>
              <a:rPr lang="en-US" sz="2000" i="1" dirty="0"/>
              <a:t> title="Title" class="</a:t>
            </a:r>
            <a:r>
              <a:rPr lang="en-US" sz="2000" i="1" dirty="0">
                <a:solidFill>
                  <a:srgbClr val="FF0000"/>
                </a:solidFill>
              </a:rPr>
              <a:t>action-bar</a:t>
            </a:r>
            <a:r>
              <a:rPr lang="en-US" sz="2000" i="1" dirty="0"/>
              <a:t>"&gt;&lt;/</a:t>
            </a:r>
            <a:r>
              <a:rPr lang="en-US" sz="2000" i="1" dirty="0" err="1"/>
              <a:t>ActionBar</a:t>
            </a:r>
            <a:r>
              <a:rPr lang="en-US" sz="2000" i="1" dirty="0"/>
              <a:t>&gt;</a:t>
            </a:r>
            <a:endParaRPr lang="en-US" sz="2400" dirty="0"/>
          </a:p>
          <a:p>
            <a:pPr indent="0">
              <a:buNone/>
            </a:pPr>
            <a:endParaRPr lang="en-US" sz="2400" dirty="0"/>
          </a:p>
          <a:p>
            <a:pPr indent="0">
              <a:buNone/>
            </a:pPr>
            <a:r>
              <a:rPr lang="en-US" sz="2400" dirty="0"/>
              <a:t>Switch styling:</a:t>
            </a:r>
            <a:endParaRPr lang="en-US" sz="2400" b="1" dirty="0"/>
          </a:p>
          <a:p>
            <a:pPr indent="0">
              <a:buNone/>
            </a:pPr>
            <a:r>
              <a:rPr lang="en-US" sz="2000" i="1" dirty="0"/>
              <a:t>&lt;Switch [(</a:t>
            </a:r>
            <a:r>
              <a:rPr lang="en-US" sz="2000" i="1" dirty="0" err="1"/>
              <a:t>ngModel</a:t>
            </a:r>
            <a:r>
              <a:rPr lang="en-US" sz="2000" i="1" dirty="0"/>
              <a:t>)]="</a:t>
            </a:r>
            <a:r>
              <a:rPr lang="en-US" sz="2000" i="1" dirty="0" err="1"/>
              <a:t>optIn</a:t>
            </a:r>
            <a:r>
              <a:rPr lang="en-US" sz="2000" i="1" dirty="0"/>
              <a:t>" class="</a:t>
            </a:r>
            <a:r>
              <a:rPr lang="en-US" sz="2000" i="1" dirty="0">
                <a:solidFill>
                  <a:srgbClr val="FF0000"/>
                </a:solidFill>
              </a:rPr>
              <a:t>switch</a:t>
            </a:r>
            <a:r>
              <a:rPr lang="en-US" sz="2000" i="1" dirty="0"/>
              <a:t>"&gt;&lt;/Switch&gt;</a:t>
            </a:r>
          </a:p>
          <a:p>
            <a:pPr indent="0">
              <a:buNone/>
            </a:pPr>
            <a:endParaRPr lang="en-US" sz="2400" dirty="0"/>
          </a:p>
          <a:p>
            <a:pPr indent="0">
              <a:buNone/>
            </a:pPr>
            <a:r>
              <a:rPr lang="en-US" sz="2400" dirty="0"/>
              <a:t>Slider styling:</a:t>
            </a:r>
            <a:endParaRPr lang="en-US" sz="2400" b="1" dirty="0"/>
          </a:p>
          <a:p>
            <a:pPr indent="0">
              <a:buNone/>
            </a:pPr>
            <a:r>
              <a:rPr lang="en-US" sz="2000" i="1" dirty="0"/>
              <a:t>&lt;Slider [(</a:t>
            </a:r>
            <a:r>
              <a:rPr lang="en-US" sz="2000" i="1" dirty="0" err="1"/>
              <a:t>ngModel</a:t>
            </a:r>
            <a:r>
              <a:rPr lang="en-US" sz="2000" i="1" dirty="0"/>
              <a:t>)]="size" class="</a:t>
            </a:r>
            <a:r>
              <a:rPr lang="en-US" sz="2000" i="1" dirty="0">
                <a:solidFill>
                  <a:srgbClr val="FF0000"/>
                </a:solidFill>
              </a:rPr>
              <a:t>slider</a:t>
            </a:r>
            <a:r>
              <a:rPr lang="en-US" sz="2000" i="1" dirty="0"/>
              <a:t>"&gt;&lt;/Slider&gt;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47192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         before                 after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946" y="644354"/>
            <a:ext cx="3034496" cy="44991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613" y="644354"/>
            <a:ext cx="2709631" cy="449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66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  <a:br>
              <a:rPr lang="en-US" dirty="0"/>
            </a:br>
            <a:r>
              <a:rPr lang="en-US" dirty="0"/>
              <a:t>margin and padding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Use </a:t>
            </a:r>
            <a:r>
              <a:rPr lang="en-US" sz="2400" b="1" dirty="0">
                <a:solidFill>
                  <a:srgbClr val="FF0000"/>
                </a:solidFill>
              </a:rPr>
              <a:t>m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for </a:t>
            </a:r>
            <a:r>
              <a:rPr lang="en-US" sz="2400" dirty="0">
                <a:solidFill>
                  <a:srgbClr val="0070C0"/>
                </a:solidFill>
              </a:rPr>
              <a:t>Margin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rgbClr val="FF0000"/>
                </a:solidFill>
              </a:rPr>
              <a:t>p</a:t>
            </a:r>
            <a:r>
              <a:rPr lang="en-US" sz="2400" dirty="0"/>
              <a:t> for </a:t>
            </a:r>
            <a:r>
              <a:rPr lang="en-US" sz="2400" dirty="0">
                <a:solidFill>
                  <a:srgbClr val="0070C0"/>
                </a:solidFill>
              </a:rPr>
              <a:t>Padding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Add direction:</a:t>
            </a:r>
            <a:endParaRPr lang="en-US" sz="2400" b="1" dirty="0">
              <a:solidFill>
                <a:srgbClr val="FF0000"/>
              </a:solidFill>
            </a:endParaRPr>
          </a:p>
          <a:p>
            <a:pPr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-t</a:t>
            </a:r>
            <a:r>
              <a:rPr lang="en-US" sz="2400" dirty="0"/>
              <a:t>: </a:t>
            </a:r>
            <a:r>
              <a:rPr lang="en-US" sz="2400" dirty="0">
                <a:solidFill>
                  <a:srgbClr val="0070C0"/>
                </a:solidFill>
              </a:rPr>
              <a:t>top</a:t>
            </a:r>
          </a:p>
          <a:p>
            <a:pPr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-b</a:t>
            </a:r>
            <a:r>
              <a:rPr lang="en-US" sz="2400" dirty="0"/>
              <a:t>: </a:t>
            </a:r>
            <a:r>
              <a:rPr lang="en-US" sz="2400" dirty="0">
                <a:solidFill>
                  <a:srgbClr val="0070C0"/>
                </a:solidFill>
              </a:rPr>
              <a:t>bottom</a:t>
            </a:r>
          </a:p>
          <a:p>
            <a:pPr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-l</a:t>
            </a:r>
            <a:r>
              <a:rPr lang="en-US" sz="2400" dirty="0"/>
              <a:t>: </a:t>
            </a:r>
            <a:r>
              <a:rPr lang="en-US" sz="2400" dirty="0">
                <a:solidFill>
                  <a:srgbClr val="0070C0"/>
                </a:solidFill>
              </a:rPr>
              <a:t>left</a:t>
            </a:r>
          </a:p>
          <a:p>
            <a:pPr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-r</a:t>
            </a:r>
            <a:r>
              <a:rPr lang="en-US" sz="2400" dirty="0"/>
              <a:t>: </a:t>
            </a:r>
            <a:r>
              <a:rPr lang="en-US" sz="2400" dirty="0">
                <a:solidFill>
                  <a:srgbClr val="0070C0"/>
                </a:solidFill>
              </a:rPr>
              <a:t>right</a:t>
            </a:r>
          </a:p>
          <a:p>
            <a:pPr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-x</a:t>
            </a:r>
            <a:r>
              <a:rPr lang="en-US" sz="2400" dirty="0"/>
              <a:t>: </a:t>
            </a:r>
            <a:r>
              <a:rPr lang="en-US" sz="2400" dirty="0">
                <a:solidFill>
                  <a:srgbClr val="0070C0"/>
                </a:solidFill>
              </a:rPr>
              <a:t>horizontal</a:t>
            </a:r>
            <a:r>
              <a:rPr lang="en-US" sz="2400" dirty="0"/>
              <a:t> (left and right)</a:t>
            </a:r>
          </a:p>
          <a:p>
            <a:pPr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-y</a:t>
            </a:r>
            <a:r>
              <a:rPr lang="en-US" sz="2400" dirty="0"/>
              <a:t>: </a:t>
            </a:r>
            <a:r>
              <a:rPr lang="en-US" sz="2400" dirty="0">
                <a:solidFill>
                  <a:srgbClr val="0070C0"/>
                </a:solidFill>
              </a:rPr>
              <a:t>vertical</a:t>
            </a:r>
            <a:r>
              <a:rPr lang="en-US" sz="2400" dirty="0"/>
              <a:t> (top and bottom)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9101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setup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Clone the workshop repo: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 err="1"/>
              <a:t>git</a:t>
            </a:r>
            <a:r>
              <a:rPr lang="en-US" sz="2400" i="1" dirty="0"/>
              <a:t> clone </a:t>
            </a:r>
            <a:r>
              <a:rPr lang="en-US" sz="2400" i="1" dirty="0">
                <a:hlinkClick r:id="rId3"/>
              </a:rPr>
              <a:t>https://github.com/NativeScript/workshop.git</a:t>
            </a:r>
            <a:endParaRPr lang="en-US" sz="2400" i="1" dirty="0"/>
          </a:p>
          <a:p>
            <a:pPr marL="0" lvl="0" indent="0">
              <a:buClrTx/>
              <a:buSzTx/>
              <a:buNone/>
            </a:pPr>
            <a:endParaRPr lang="en-US" sz="12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Go inside the warmup folder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cd </a:t>
            </a:r>
            <a:r>
              <a:rPr lang="en-US" sz="2400" i="1" dirty="0">
                <a:solidFill>
                  <a:srgbClr val="0070C0"/>
                </a:solidFill>
              </a:rPr>
              <a:t>workshop/warmup</a:t>
            </a:r>
            <a:endParaRPr lang="en-US" sz="1600" dirty="0">
              <a:solidFill>
                <a:schemeClr val="tx1"/>
              </a:solidFill>
            </a:endParaRPr>
          </a:p>
          <a:p>
            <a:pPr marL="0" lvl="0" indent="0">
              <a:buClrTx/>
              <a:buSzTx/>
              <a:buNone/>
            </a:pPr>
            <a:endParaRPr lang="en-US" sz="1200" dirty="0">
              <a:solidFill>
                <a:schemeClr val="tx1"/>
              </a:solidFill>
            </a:endParaRPr>
          </a:p>
          <a:p>
            <a:pPr marL="0" lvl="0" indent="0">
              <a:buClrTx/>
              <a:buSzTx/>
              <a:buNone/>
            </a:pPr>
            <a:r>
              <a:rPr lang="en-US" sz="2400" dirty="0">
                <a:solidFill>
                  <a:schemeClr val="tx1"/>
                </a:solidFill>
              </a:rPr>
              <a:t>For iOS run:</a:t>
            </a:r>
          </a:p>
          <a:p>
            <a:pPr marL="0" lvl="0" indent="0">
              <a:buClrTx/>
              <a:buSzTx/>
              <a:buNone/>
            </a:pPr>
            <a:r>
              <a:rPr lang="en-US" sz="2400" b="1" i="1" dirty="0"/>
              <a:t>tns run ios</a:t>
            </a:r>
          </a:p>
          <a:p>
            <a:pPr marL="0" lvl="0" indent="0">
              <a:buClrTx/>
              <a:buSzTx/>
              <a:buNone/>
            </a:pPr>
            <a:r>
              <a:rPr lang="en-US" sz="1600" dirty="0">
                <a:solidFill>
                  <a:schemeClr val="tx1"/>
                </a:solidFill>
              </a:rPr>
              <a:t>				</a:t>
            </a:r>
            <a:r>
              <a:rPr lang="en-US" sz="2400" dirty="0">
                <a:solidFill>
                  <a:schemeClr val="tx1"/>
                </a:solidFill>
              </a:rPr>
              <a:t>or use </a:t>
            </a:r>
            <a:r>
              <a:rPr lang="en-US" sz="2400" b="1" dirty="0">
                <a:solidFill>
                  <a:schemeClr val="tx1"/>
                </a:solidFill>
              </a:rPr>
              <a:t>tns preview</a:t>
            </a:r>
          </a:p>
          <a:p>
            <a:pPr marL="0" lvl="0" indent="0">
              <a:buClrTx/>
              <a:buSzTx/>
              <a:buNone/>
            </a:pPr>
            <a:r>
              <a:rPr lang="en-US" sz="2400" dirty="0">
                <a:solidFill>
                  <a:schemeClr val="tx1"/>
                </a:solidFill>
              </a:rPr>
              <a:t>For Android run:</a:t>
            </a:r>
          </a:p>
          <a:p>
            <a:pPr marL="0" lvl="0" indent="0">
              <a:buClrTx/>
              <a:buSzTx/>
              <a:buNone/>
            </a:pPr>
            <a:r>
              <a:rPr lang="en-US" sz="2400" b="1" i="1" dirty="0" err="1"/>
              <a:t>tns</a:t>
            </a:r>
            <a:r>
              <a:rPr lang="en-US" sz="2400" b="1" i="1" dirty="0"/>
              <a:t> run android</a:t>
            </a:r>
            <a:endParaRPr lang="en-US" sz="2400" b="1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254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  <a:br>
              <a:rPr lang="en-US" dirty="0"/>
            </a:br>
            <a:r>
              <a:rPr lang="en-US" dirty="0"/>
              <a:t>margin and padding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Add size:</a:t>
            </a:r>
          </a:p>
          <a:p>
            <a:pPr marL="0" indent="0">
              <a:buClrTx/>
              <a:buSzTx/>
              <a:buNone/>
            </a:pP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0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2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4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5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8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10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12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15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16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20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24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25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28</a:t>
            </a:r>
            <a:r>
              <a:rPr lang="ru-RU" sz="2400" dirty="0"/>
              <a:t>, </a:t>
            </a:r>
            <a:r>
              <a:rPr lang="en-GB" sz="2400" b="1" dirty="0">
                <a:solidFill>
                  <a:srgbClr val="FF2600"/>
                </a:solidFill>
              </a:rPr>
              <a:t>-</a:t>
            </a:r>
            <a:r>
              <a:rPr lang="ru-RU" sz="2400" b="1" dirty="0">
                <a:solidFill>
                  <a:srgbClr val="FF2600"/>
                </a:solidFill>
              </a:rPr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1628617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  <a:br>
              <a:rPr lang="en-US" dirty="0"/>
            </a:br>
            <a:r>
              <a:rPr lang="en-US" dirty="0"/>
              <a:t>margin and padding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  <a:defRPr/>
            </a:pPr>
            <a:r>
              <a:rPr lang="en-US" sz="2400" dirty="0"/>
              <a:t>Examples:</a:t>
            </a:r>
          </a:p>
          <a:p>
            <a:pPr marL="0" lvl="0" indent="0">
              <a:buClrTx/>
              <a:buSzTx/>
              <a:buNone/>
              <a:defRPr/>
            </a:pPr>
            <a:endParaRPr lang="en-US" sz="1800" dirty="0"/>
          </a:p>
          <a:p>
            <a:pPr marL="0" lvl="0" indent="0">
              <a:buClrTx/>
              <a:buSzTx/>
              <a:buNone/>
              <a:defRPr/>
            </a:pPr>
            <a:r>
              <a:rPr lang="en-US" sz="2400" dirty="0"/>
              <a:t>Margin all directions 20: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>
                <a:solidFill>
                  <a:srgbClr val="FF2600"/>
                </a:solidFill>
              </a:rPr>
              <a:t>m-20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Margin Right 10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i="1" dirty="0">
                <a:solidFill>
                  <a:srgbClr val="FF2600"/>
                </a:solidFill>
              </a:rPr>
              <a:t>m-r-10</a:t>
            </a:r>
            <a:r>
              <a:rPr lang="en-US" sz="2400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Padding Left and Right 2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i="1" dirty="0">
                <a:solidFill>
                  <a:srgbClr val="FF2600"/>
                </a:solidFill>
              </a:rPr>
              <a:t>p-x-2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503944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1. Leveraging Angular-style animation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2. Use </a:t>
            </a:r>
            <a:r>
              <a:rPr lang="en-US" sz="2400" dirty="0" err="1"/>
              <a:t>NativeScript's</a:t>
            </a:r>
            <a:r>
              <a:rPr lang="en-US" sz="2400" dirty="0"/>
              <a:t> built-in animation library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3. Use </a:t>
            </a:r>
            <a:r>
              <a:rPr lang="en-US" sz="2400" dirty="0" err="1"/>
              <a:t>Animate.css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4. Use CSS </a:t>
            </a:r>
            <a:r>
              <a:rPr lang="en-US" sz="2400" dirty="0" err="1"/>
              <a:t>keyframe</a:t>
            </a:r>
            <a:r>
              <a:rPr lang="en-US" sz="2400" dirty="0"/>
              <a:t> animation techniques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5. Use Lottie (</a:t>
            </a:r>
            <a:r>
              <a:rPr lang="en-US" sz="2400" dirty="0" err="1"/>
              <a:t>AirBnB's</a:t>
            </a:r>
            <a:r>
              <a:rPr lang="en-US" sz="2400" dirty="0"/>
              <a:t> library) or </a:t>
            </a:r>
            <a:r>
              <a:rPr lang="en-US" sz="2400" dirty="0" err="1"/>
              <a:t>Keyframes</a:t>
            </a:r>
            <a:r>
              <a:rPr lang="en-US" sz="2400" dirty="0"/>
              <a:t> (by Facebook) animations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6. Use a community-generated animation plugin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42413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NativeScript UI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>
              <a:buNone/>
            </a:pPr>
            <a:r>
              <a:rPr lang="en-US" dirty="0"/>
              <a:t>Premium (but FREE) components to make your app even better</a:t>
            </a:r>
          </a:p>
          <a:p>
            <a:pPr indent="0">
              <a:buNone/>
            </a:pPr>
            <a:endParaRPr lang="en-US" dirty="0"/>
          </a:p>
          <a:p>
            <a:pPr indent="0">
              <a:buNone/>
            </a:pPr>
            <a:r>
              <a:rPr lang="en-US" dirty="0">
                <a:hlinkClick r:id="rId2"/>
              </a:rPr>
              <a:t>https://www.nativescript.org/ui-for-nativescript</a:t>
            </a:r>
          </a:p>
        </p:txBody>
      </p:sp>
    </p:spTree>
    <p:extLst>
      <p:ext uri="{BB962C8B-B14F-4D97-AF65-F5344CB8AC3E}">
        <p14:creationId xmlns:p14="http://schemas.microsoft.com/office/powerpoint/2010/main" val="1365853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You can use </a:t>
            </a:r>
            <a:r>
              <a:rPr lang="en-US" sz="2400" dirty="0" err="1"/>
              <a:t>keyframe</a:t>
            </a:r>
            <a:r>
              <a:rPr lang="en-US" sz="2400" dirty="0"/>
              <a:t> animations like: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dirty="0"/>
          </a:p>
          <a:p>
            <a:pPr marL="0" lvl="0" indent="0">
              <a:buClrTx/>
              <a:buSzTx/>
              <a:buNone/>
            </a:pPr>
            <a:r>
              <a:rPr lang="pl-PL" sz="2000" i="1" dirty="0"/>
              <a:t>@</a:t>
            </a:r>
            <a:r>
              <a:rPr lang="pl-PL" sz="2000" i="1" dirty="0" err="1"/>
              <a:t>keyframes</a:t>
            </a:r>
            <a:r>
              <a:rPr lang="pl-PL" sz="2000" i="1" dirty="0"/>
              <a:t> </a:t>
            </a:r>
            <a:r>
              <a:rPr lang="pl-PL" sz="2000" b="1" i="1" dirty="0">
                <a:solidFill>
                  <a:srgbClr val="0070C0"/>
                </a:solidFill>
              </a:rPr>
              <a:t>zoom</a:t>
            </a:r>
            <a:r>
              <a:rPr lang="pl-PL" sz="2000" i="1" dirty="0"/>
              <a:t> {</a:t>
            </a:r>
          </a:p>
          <a:p>
            <a:pPr marL="0" lvl="0" indent="0">
              <a:buClrTx/>
              <a:buSzTx/>
              <a:buNone/>
            </a:pPr>
            <a:r>
              <a:rPr lang="pl-PL" sz="2000" i="1" dirty="0"/>
              <a:t>  from { </a:t>
            </a:r>
            <a:r>
              <a:rPr lang="pl-PL" sz="2000" b="1" i="1" dirty="0" err="1">
                <a:solidFill>
                  <a:srgbClr val="FF0000"/>
                </a:solidFill>
              </a:rPr>
              <a:t>transform</a:t>
            </a:r>
            <a:r>
              <a:rPr lang="pl-PL" sz="2000" i="1" dirty="0"/>
              <a:t>: </a:t>
            </a:r>
            <a:r>
              <a:rPr lang="pl-PL" sz="2000" b="1" i="1" dirty="0" err="1">
                <a:solidFill>
                  <a:srgbClr val="FF0000"/>
                </a:solidFill>
              </a:rPr>
              <a:t>scale</a:t>
            </a:r>
            <a:r>
              <a:rPr lang="pl-PL" sz="2000" i="1" dirty="0"/>
              <a:t>(0.5, 0.5) }</a:t>
            </a:r>
          </a:p>
          <a:p>
            <a:pPr marL="0" lvl="0" indent="0">
              <a:buClrTx/>
              <a:buSzTx/>
              <a:buNone/>
            </a:pPr>
            <a:r>
              <a:rPr lang="pl-PL" sz="2000" i="1" dirty="0"/>
              <a:t>  40% { </a:t>
            </a:r>
            <a:r>
              <a:rPr lang="pl-PL" sz="2000" b="1" i="1" dirty="0" err="1">
                <a:solidFill>
                  <a:srgbClr val="FF0000"/>
                </a:solidFill>
              </a:rPr>
              <a:t>transform</a:t>
            </a:r>
            <a:r>
              <a:rPr lang="pl-PL" sz="2000" i="1" dirty="0"/>
              <a:t>: </a:t>
            </a:r>
            <a:r>
              <a:rPr lang="pl-PL" sz="2000" b="1" i="1" dirty="0" err="1">
                <a:solidFill>
                  <a:srgbClr val="FF0000"/>
                </a:solidFill>
              </a:rPr>
              <a:t>scale</a:t>
            </a:r>
            <a:r>
              <a:rPr lang="pl-PL" sz="2000" i="1" dirty="0"/>
              <a:t>(1.6, 1.6) }</a:t>
            </a:r>
          </a:p>
          <a:p>
            <a:pPr marL="0" lvl="0" indent="0">
              <a:buClrTx/>
              <a:buSzTx/>
              <a:buNone/>
            </a:pPr>
            <a:r>
              <a:rPr lang="pl-PL" sz="2000" i="1" dirty="0"/>
              <a:t>  to {  </a:t>
            </a:r>
            <a:r>
              <a:rPr lang="pl-PL" sz="2000" b="1" i="1" dirty="0" err="1">
                <a:solidFill>
                  <a:srgbClr val="FF0000"/>
                </a:solidFill>
              </a:rPr>
              <a:t>transform</a:t>
            </a:r>
            <a:r>
              <a:rPr lang="pl-PL" sz="2000" i="1" dirty="0"/>
              <a:t>: </a:t>
            </a:r>
            <a:r>
              <a:rPr lang="pl-PL" sz="2000" b="1" i="1" dirty="0" err="1">
                <a:solidFill>
                  <a:srgbClr val="FF0000"/>
                </a:solidFill>
              </a:rPr>
              <a:t>scale</a:t>
            </a:r>
            <a:r>
              <a:rPr lang="pl-PL" sz="2000" i="1" dirty="0"/>
              <a:t>(1.0,1.0) }</a:t>
            </a:r>
          </a:p>
          <a:p>
            <a:pPr marL="0" lvl="0" indent="0">
              <a:buClrTx/>
              <a:buSzTx/>
              <a:buNone/>
            </a:pPr>
            <a:r>
              <a:rPr lang="pl-PL" sz="2000" i="1" dirty="0"/>
              <a:t>}</a:t>
            </a:r>
          </a:p>
          <a:p>
            <a:pPr marL="0" lvl="0" indent="0">
              <a:buClrTx/>
              <a:buSzTx/>
              <a:buNone/>
            </a:pPr>
            <a:endParaRPr lang="pl-PL" sz="2000" i="1" dirty="0"/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.zoom {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animation-name: </a:t>
            </a:r>
            <a:r>
              <a:rPr lang="en-US" sz="2000" b="1" i="1" dirty="0">
                <a:solidFill>
                  <a:srgbClr val="0070C0"/>
                </a:solidFill>
              </a:rPr>
              <a:t>zoom</a:t>
            </a:r>
            <a:r>
              <a:rPr lang="en-US" sz="2000" i="1" dirty="0"/>
              <a:t>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animation-duration: </a:t>
            </a:r>
            <a:r>
              <a:rPr lang="en-US" sz="2000" b="1" i="1" dirty="0">
                <a:solidFill>
                  <a:srgbClr val="0070C0"/>
                </a:solidFill>
              </a:rPr>
              <a:t>2s</a:t>
            </a:r>
            <a:r>
              <a:rPr lang="en-US" sz="2000" i="1" dirty="0"/>
              <a:t>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100695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Then apply it to a UI component like: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&lt;Label [text="'Coding power:' + </a:t>
            </a:r>
            <a:r>
              <a:rPr lang="en-US" sz="2400" i="1" dirty="0" err="1"/>
              <a:t>profile.codingPower</a:t>
            </a:r>
            <a:r>
              <a:rPr lang="en-US" sz="2400" i="1" dirty="0"/>
              <a:t>" 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	class="text-primary”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	</a:t>
            </a:r>
            <a:r>
              <a:rPr lang="en-US" sz="2400" b="1" i="1" dirty="0">
                <a:solidFill>
                  <a:srgbClr val="0070C0"/>
                </a:solidFill>
              </a:rPr>
              <a:t>[</a:t>
            </a:r>
            <a:r>
              <a:rPr lang="en-US" sz="2400" b="1" i="1" dirty="0" err="1">
                <a:solidFill>
                  <a:srgbClr val="0070C0"/>
                </a:solidFill>
              </a:rPr>
              <a:t>class.zoom</a:t>
            </a:r>
            <a:r>
              <a:rPr lang="en-US" sz="2400" b="1" i="1" dirty="0">
                <a:solidFill>
                  <a:srgbClr val="0070C0"/>
                </a:solidFill>
              </a:rPr>
              <a:t>]</a:t>
            </a:r>
            <a:r>
              <a:rPr lang="en-US" sz="2400" i="1" dirty="0"/>
              <a:t>="</a:t>
            </a:r>
            <a:r>
              <a:rPr lang="en-US" sz="2400" b="1" i="1" dirty="0" err="1">
                <a:solidFill>
                  <a:srgbClr val="FF0000"/>
                </a:solidFill>
              </a:rPr>
              <a:t>profile.codingPower</a:t>
            </a:r>
            <a:r>
              <a:rPr lang="en-US" sz="2400" b="1" i="1" dirty="0">
                <a:solidFill>
                  <a:srgbClr val="FF0000"/>
                </a:solidFill>
              </a:rPr>
              <a:t> &gt; 7</a:t>
            </a:r>
            <a:r>
              <a:rPr lang="en-US" sz="2400" i="1" dirty="0"/>
              <a:t>"&gt;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&lt;/Label&gt;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2493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616" y="0"/>
            <a:ext cx="8016384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934"/>
          <a:stretch/>
        </p:blipFill>
        <p:spPr>
          <a:xfrm>
            <a:off x="0" y="0"/>
            <a:ext cx="112761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2036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ui-for-nativescript-chart-nativ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2681" y="0"/>
            <a:ext cx="2895600" cy="5143500"/>
          </a:xfrm>
          <a:prstGeom prst="rect">
            <a:avLst/>
          </a:prstGeom>
        </p:spPr>
      </p:pic>
      <p:pic>
        <p:nvPicPr>
          <p:cNvPr id="5" name="ui-for-nativescript-calendar-native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49795" y="0"/>
            <a:ext cx="2895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118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76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9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RadDataForm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JSON </a:t>
            </a:r>
            <a:r>
              <a:rPr lang="en-US" dirty="0" err="1"/>
              <a:t>DataSource</a:t>
            </a:r>
            <a:r>
              <a:rPr lang="en-US" dirty="0"/>
              <a:t> + HTML =</a:t>
            </a:r>
          </a:p>
        </p:txBody>
      </p:sp>
      <p:pic>
        <p:nvPicPr>
          <p:cNvPr id="5" name="ui-for-nativescript-dataform-nativ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8614" y="0"/>
            <a:ext cx="2895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40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DataSource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580"/>
          <a:stretch/>
        </p:blipFill>
        <p:spPr>
          <a:xfrm>
            <a:off x="1070017" y="1124466"/>
            <a:ext cx="5650233" cy="218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5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7795" b="7795"/>
          <a:stretch/>
        </p:blipFill>
        <p:spPr>
          <a:xfrm>
            <a:off x="0" y="-1"/>
            <a:ext cx="9143999" cy="51435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614" y="393032"/>
            <a:ext cx="8503920" cy="657291"/>
          </a:xfrm>
        </p:spPr>
        <p:txBody>
          <a:bodyPr/>
          <a:lstStyle/>
          <a:p>
            <a:r>
              <a:rPr lang="en-US" sz="4400" dirty="0">
                <a:solidFill>
                  <a:schemeClr val="bg1"/>
                </a:solidFill>
              </a:rPr>
              <a:t>Lesson 1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21014195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DataSource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017" y="1124465"/>
            <a:ext cx="5650233" cy="4019035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778476" y="1964723"/>
            <a:ext cx="686958" cy="2471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 rot="8152905">
            <a:off x="3748216" y="3010414"/>
            <a:ext cx="686958" cy="2471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239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>
              <a:buNone/>
            </a:pPr>
            <a:r>
              <a:rPr lang="en-US" dirty="0"/>
              <a:t>tns plugin add </a:t>
            </a:r>
            <a:r>
              <a:rPr lang="en-GB" dirty="0">
                <a:solidFill>
                  <a:schemeClr val="accent1"/>
                </a:solidFill>
              </a:rPr>
              <a:t>nativescript-</a:t>
            </a:r>
            <a:r>
              <a:rPr lang="en-GB" dirty="0" err="1">
                <a:solidFill>
                  <a:schemeClr val="accent1"/>
                </a:solidFill>
              </a:rPr>
              <a:t>ui</a:t>
            </a:r>
            <a:r>
              <a:rPr lang="en-GB" dirty="0">
                <a:solidFill>
                  <a:schemeClr val="accent1"/>
                </a:solidFill>
              </a:rPr>
              <a:t>-</a:t>
            </a:r>
            <a:r>
              <a:rPr lang="en-GB" dirty="0" err="1">
                <a:solidFill>
                  <a:schemeClr val="accent1"/>
                </a:solidFill>
              </a:rPr>
              <a:t>dataform</a:t>
            </a:r>
            <a:endParaRPr lang="en-GB" dirty="0">
              <a:solidFill>
                <a:schemeClr val="accent1"/>
              </a:solidFill>
            </a:endParaRPr>
          </a:p>
          <a:p>
            <a:pPr indent="0">
              <a:buNone/>
            </a:pP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1172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5351" y="976185"/>
            <a:ext cx="8859795" cy="378116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 the required modules to the </a:t>
            </a:r>
            <a:r>
              <a:rPr lang="en-US" b="1" dirty="0">
                <a:solidFill>
                  <a:schemeClr val="accent1"/>
                </a:solidFill>
              </a:rPr>
              <a:t>@</a:t>
            </a:r>
            <a:r>
              <a:rPr lang="en-US" b="1" dirty="0" err="1">
                <a:solidFill>
                  <a:schemeClr val="accent1"/>
                </a:solidFill>
              </a:rPr>
              <a:t>NgModule</a:t>
            </a:r>
            <a:r>
              <a:rPr lang="en-US" dirty="0"/>
              <a:t>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buClrTx/>
              <a:buSzTx/>
              <a:buNone/>
            </a:pPr>
            <a:r>
              <a:rPr lang="en-US" sz="1800" dirty="0"/>
              <a:t>import { </a:t>
            </a:r>
            <a:r>
              <a:rPr lang="en-US" sz="1800" b="1" dirty="0" err="1">
                <a:solidFill>
                  <a:schemeClr val="accent1"/>
                </a:solidFill>
              </a:rPr>
              <a:t>NativeScriptUIDataFormModule</a:t>
            </a:r>
            <a:r>
              <a:rPr lang="en-US" sz="1800" dirty="0"/>
              <a:t> } from </a:t>
            </a:r>
            <a:r>
              <a:rPr lang="en-US" sz="1800" b="1" dirty="0"/>
              <a:t>'</a:t>
            </a:r>
            <a:r>
              <a:rPr lang="en-US" sz="1800" b="1" dirty="0">
                <a:solidFill>
                  <a:schemeClr val="accent1"/>
                </a:solidFill>
              </a:rPr>
              <a:t>nativescript-</a:t>
            </a:r>
            <a:r>
              <a:rPr lang="en-US" sz="1800" b="1" dirty="0" err="1">
                <a:solidFill>
                  <a:schemeClr val="accent1"/>
                </a:solidFill>
              </a:rPr>
              <a:t>ui</a:t>
            </a:r>
            <a:r>
              <a:rPr lang="en-US" sz="1800" b="1" dirty="0">
                <a:solidFill>
                  <a:schemeClr val="accent1"/>
                </a:solidFill>
              </a:rPr>
              <a:t>-</a:t>
            </a:r>
            <a:r>
              <a:rPr lang="en-US" sz="1800" b="1" dirty="0" err="1">
                <a:solidFill>
                  <a:schemeClr val="accent1"/>
                </a:solidFill>
              </a:rPr>
              <a:t>dataform</a:t>
            </a:r>
            <a:r>
              <a:rPr lang="en-US" sz="1800" b="1" dirty="0">
                <a:solidFill>
                  <a:schemeClr val="accent1"/>
                </a:solidFill>
              </a:rPr>
              <a:t>/angular</a:t>
            </a:r>
            <a:r>
              <a:rPr lang="en-US" sz="1800" dirty="0"/>
              <a:t>';</a:t>
            </a:r>
          </a:p>
          <a:p>
            <a:pPr marL="0" lvl="0" indent="0">
              <a:buClrTx/>
              <a:buSzTx/>
              <a:buNone/>
            </a:pPr>
            <a:endParaRPr lang="en-US" sz="1800" dirty="0"/>
          </a:p>
          <a:p>
            <a:pPr marL="0" lvl="0" indent="0">
              <a:buClrTx/>
              <a:buSzTx/>
              <a:buNone/>
            </a:pPr>
            <a:r>
              <a:rPr lang="en-US" sz="1800" dirty="0"/>
              <a:t> ... </a:t>
            </a:r>
          </a:p>
          <a:p>
            <a:pPr marL="0" lvl="0" indent="0">
              <a:buClrTx/>
              <a:buSzTx/>
              <a:buNone/>
            </a:pPr>
            <a:endParaRPr lang="en-US" sz="1050" dirty="0"/>
          </a:p>
          <a:p>
            <a:pPr marL="0" lvl="0" indent="0">
              <a:buClrTx/>
              <a:buSzTx/>
              <a:buNone/>
            </a:pPr>
            <a:r>
              <a:rPr lang="en-US" sz="1800" dirty="0"/>
              <a:t>@</a:t>
            </a:r>
            <a:r>
              <a:rPr lang="en-US" sz="1800" dirty="0" err="1"/>
              <a:t>NgModule</a:t>
            </a:r>
            <a:r>
              <a:rPr lang="en-US" sz="1800" dirty="0"/>
              <a:t>(</a:t>
            </a:r>
          </a:p>
          <a:p>
            <a:pPr marL="0" lvl="0" indent="0">
              <a:buClrTx/>
              <a:buSzTx/>
              <a:buNone/>
            </a:pPr>
            <a:r>
              <a:rPr lang="en-US" sz="1800" dirty="0"/>
              <a:t>  {</a:t>
            </a:r>
          </a:p>
          <a:p>
            <a:pPr marL="0" lvl="0" indent="0">
              <a:buClrTx/>
              <a:buSzTx/>
              <a:buNone/>
            </a:pPr>
            <a:r>
              <a:rPr lang="en-US" sz="1800" dirty="0"/>
              <a:t>      imports: [</a:t>
            </a:r>
          </a:p>
          <a:p>
            <a:pPr marL="0" lvl="0" indent="0">
              <a:buClrTx/>
              <a:buSzTx/>
              <a:buNone/>
            </a:pPr>
            <a:r>
              <a:rPr lang="en-US" sz="1800" b="1" dirty="0">
                <a:solidFill>
                  <a:schemeClr val="accent1"/>
                </a:solidFill>
              </a:rPr>
              <a:t>          </a:t>
            </a:r>
            <a:r>
              <a:rPr lang="en-US" sz="1800" b="1" dirty="0" err="1">
                <a:solidFill>
                  <a:schemeClr val="accent1"/>
                </a:solidFill>
              </a:rPr>
              <a:t>NativeScriptUIDataFormModule</a:t>
            </a:r>
            <a:r>
              <a:rPr lang="en-US" sz="1800" dirty="0"/>
              <a:t>,</a:t>
            </a:r>
          </a:p>
          <a:p>
            <a:pPr marL="0" lvl="0" indent="0">
              <a:buClrTx/>
              <a:buSzTx/>
              <a:buNone/>
            </a:pPr>
            <a:r>
              <a:rPr lang="en-US" sz="1800" dirty="0"/>
              <a:t>          ...</a:t>
            </a:r>
          </a:p>
          <a:p>
            <a:pPr marL="0" lvl="0" indent="0">
              <a:buClrTx/>
              <a:buSzTx/>
              <a:buNone/>
            </a:pPr>
            <a:r>
              <a:rPr lang="en-US" sz="1800" dirty="0"/>
              <a:t>      ], </a:t>
            </a:r>
          </a:p>
          <a:p>
            <a:pPr marL="0" lvl="0" indent="0">
              <a:buClrTx/>
              <a:buSzTx/>
              <a:buNone/>
            </a:pPr>
            <a:r>
              <a:rPr lang="en-US" sz="1800" dirty="0"/>
              <a:t>      ... </a:t>
            </a:r>
          </a:p>
          <a:p>
            <a:pPr marL="0" lvl="0" indent="0">
              <a:buClrTx/>
              <a:buSzTx/>
              <a:buNone/>
            </a:pPr>
            <a:r>
              <a:rPr lang="en-US" sz="1800" dirty="0"/>
              <a:t>   }</a:t>
            </a:r>
          </a:p>
          <a:p>
            <a:pPr marL="0" lvl="0" indent="0">
              <a:buClrTx/>
              <a:buSzTx/>
              <a:buNone/>
            </a:pPr>
            <a:r>
              <a:rPr lang="en-US" sz="1800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0055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 to source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dirty="0"/>
              <a:t>&lt;</a:t>
            </a:r>
            <a:r>
              <a:rPr lang="en-US" dirty="0" err="1"/>
              <a:t>RadDataForm</a:t>
            </a:r>
            <a:r>
              <a:rPr lang="en-US" dirty="0"/>
              <a:t> [</a:t>
            </a:r>
            <a:r>
              <a:rPr lang="en-US" b="1" dirty="0">
                <a:solidFill>
                  <a:schemeClr val="accent1"/>
                </a:solidFill>
              </a:rPr>
              <a:t>source</a:t>
            </a:r>
            <a:r>
              <a:rPr lang="en-US" dirty="0"/>
              <a:t>]="feedback"&gt; &lt;/</a:t>
            </a:r>
            <a:r>
              <a:rPr lang="en-US" dirty="0" err="1"/>
              <a:t>RadDataForm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5552203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Populating properties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dirty="0"/>
              <a:t>&lt;</a:t>
            </a:r>
            <a:r>
              <a:rPr lang="en-US" dirty="0" err="1"/>
              <a:t>RadDataForm</a:t>
            </a:r>
            <a:r>
              <a:rPr lang="en-US" dirty="0"/>
              <a:t> [source]="feedback"&gt;</a:t>
            </a:r>
          </a:p>
          <a:p>
            <a:pPr marL="0" lvl="0" indent="0">
              <a:buClrTx/>
              <a:buSzTx/>
              <a:buNone/>
            </a:pPr>
            <a:endParaRPr lang="en-US" sz="1050" dirty="0"/>
          </a:p>
          <a:p>
            <a:pPr marL="0" lvl="0" indent="0">
              <a:buClrTx/>
              <a:buSzTx/>
              <a:buNone/>
            </a:pPr>
            <a:r>
              <a:rPr lang="en-US" dirty="0"/>
              <a:t>  &lt;</a:t>
            </a:r>
            <a:r>
              <a:rPr lang="en-US" dirty="0" err="1">
                <a:solidFill>
                  <a:schemeClr val="accent1"/>
                </a:solidFill>
              </a:rPr>
              <a:t>TKEntityProperty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/>
              <a:t>tkDataFormProperty</a:t>
            </a:r>
            <a:r>
              <a:rPr lang="en-US" dirty="0"/>
              <a:t> </a:t>
            </a:r>
          </a:p>
          <a:p>
            <a:pPr marL="0" lvl="0" indent="0">
              <a:buClrTx/>
              <a:buSzTx/>
              <a:buNone/>
            </a:pPr>
            <a:r>
              <a:rPr lang="en-US" dirty="0"/>
              <a:t>     </a:t>
            </a:r>
            <a:r>
              <a:rPr lang="en-US" dirty="0">
                <a:solidFill>
                  <a:schemeClr val="accent1"/>
                </a:solidFill>
              </a:rPr>
              <a:t>name</a:t>
            </a:r>
            <a:r>
              <a:rPr lang="en-US" dirty="0"/>
              <a:t>="name" </a:t>
            </a:r>
          </a:p>
          <a:p>
            <a:pPr marL="0" lvl="0" indent="0">
              <a:buClrTx/>
              <a:buSzTx/>
              <a:buNone/>
            </a:pPr>
            <a:r>
              <a:rPr lang="en-US" dirty="0"/>
              <a:t>     </a:t>
            </a:r>
            <a:r>
              <a:rPr lang="en-US" dirty="0" err="1">
                <a:solidFill>
                  <a:schemeClr val="accent1"/>
                </a:solidFill>
              </a:rPr>
              <a:t>displayName</a:t>
            </a:r>
            <a:r>
              <a:rPr lang="en-US" dirty="0"/>
              <a:t>="</a:t>
            </a:r>
            <a:r>
              <a:rPr lang="en-US" dirty="0" err="1"/>
              <a:t>displayName</a:t>
            </a:r>
            <a:r>
              <a:rPr lang="en-US" dirty="0"/>
              <a:t>" </a:t>
            </a:r>
          </a:p>
          <a:p>
            <a:pPr marL="0" lvl="0" indent="0">
              <a:buClrTx/>
              <a:buSzTx/>
              <a:buNone/>
            </a:pPr>
            <a:r>
              <a:rPr lang="en-US" dirty="0"/>
              <a:t>     </a:t>
            </a:r>
            <a:r>
              <a:rPr lang="en-US" dirty="0">
                <a:solidFill>
                  <a:schemeClr val="accent1"/>
                </a:solidFill>
              </a:rPr>
              <a:t>index</a:t>
            </a:r>
            <a:r>
              <a:rPr lang="en-US" dirty="0"/>
              <a:t>="1"&gt;</a:t>
            </a:r>
          </a:p>
          <a:p>
            <a:pPr marL="0" lvl="0" indent="0">
              <a:buClrTx/>
              <a:buSzTx/>
              <a:buNone/>
            </a:pPr>
            <a:r>
              <a:rPr lang="en-US" dirty="0"/>
              <a:t>  &lt;/</a:t>
            </a:r>
            <a:r>
              <a:rPr lang="en-US" dirty="0" err="1"/>
              <a:t>TKEntityProperty</a:t>
            </a:r>
            <a:r>
              <a:rPr lang="en-US" dirty="0"/>
              <a:t>&gt;</a:t>
            </a:r>
          </a:p>
          <a:p>
            <a:pPr marL="0" lvl="0" indent="0">
              <a:buClrTx/>
              <a:buSzTx/>
              <a:buNone/>
            </a:pPr>
            <a:endParaRPr lang="en-US" sz="1050" dirty="0"/>
          </a:p>
          <a:p>
            <a:pPr marL="0" lvl="0" indent="0">
              <a:buClrTx/>
              <a:buSzTx/>
              <a:buNone/>
            </a:pPr>
            <a:r>
              <a:rPr lang="en-US" dirty="0"/>
              <a:t>&lt;/</a:t>
            </a:r>
            <a:r>
              <a:rPr lang="en-US" dirty="0" err="1"/>
              <a:t>RadDataForm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5657279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Editor: Date Picker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902043"/>
            <a:ext cx="8503443" cy="3106791"/>
          </a:xfrm>
        </p:spPr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600" dirty="0"/>
              <a:t>&lt;</a:t>
            </a:r>
            <a:r>
              <a:rPr lang="en-US" sz="2600" dirty="0" err="1"/>
              <a:t>RadDataForm</a:t>
            </a:r>
            <a:r>
              <a:rPr lang="en-US" sz="2600" dirty="0"/>
              <a:t> [source]="feedback"&gt;</a:t>
            </a:r>
          </a:p>
          <a:p>
            <a:pPr marL="0" lvl="0" indent="0">
              <a:buClrTx/>
              <a:buSzTx/>
              <a:buNone/>
            </a:pPr>
            <a:r>
              <a:rPr lang="en-US" sz="2600" dirty="0"/>
              <a:t>   &lt;</a:t>
            </a:r>
            <a:r>
              <a:rPr lang="en-US" sz="2600" dirty="0" err="1"/>
              <a:t>TKEntityProperty</a:t>
            </a:r>
            <a:r>
              <a:rPr lang="en-US" sz="2600" dirty="0"/>
              <a:t> </a:t>
            </a:r>
            <a:r>
              <a:rPr lang="en-US" sz="2600" dirty="0" err="1"/>
              <a:t>tkDataFormProperty</a:t>
            </a:r>
            <a:r>
              <a:rPr lang="en-US" sz="2600" dirty="0"/>
              <a:t> </a:t>
            </a:r>
          </a:p>
          <a:p>
            <a:pPr marL="0" lvl="0" indent="0">
              <a:buClrTx/>
              <a:buSzTx/>
              <a:buNone/>
            </a:pPr>
            <a:r>
              <a:rPr lang="en-US" sz="2600" dirty="0"/>
              <a:t>       name="date" </a:t>
            </a:r>
            <a:r>
              <a:rPr lang="en-US" sz="2600" dirty="0" err="1"/>
              <a:t>displayName</a:t>
            </a:r>
            <a:r>
              <a:rPr lang="en-US" sz="2600" dirty="0"/>
              <a:t>="Date" index="3"&gt;</a:t>
            </a:r>
          </a:p>
          <a:p>
            <a:pPr marL="0" lvl="0" indent="0">
              <a:buClrTx/>
              <a:buSzTx/>
              <a:buNone/>
            </a:pPr>
            <a:r>
              <a:rPr lang="en-US" sz="1000" dirty="0"/>
              <a:t> 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800" dirty="0"/>
              <a:t>       </a:t>
            </a:r>
            <a:r>
              <a:rPr lang="en-US" sz="2600" dirty="0"/>
              <a:t>&lt;</a:t>
            </a:r>
            <a:r>
              <a:rPr lang="en-US" sz="2600" b="1" dirty="0" err="1">
                <a:solidFill>
                  <a:schemeClr val="accent1"/>
                </a:solidFill>
              </a:rPr>
              <a:t>TKPropertyEditor</a:t>
            </a:r>
            <a:r>
              <a:rPr lang="en-US" sz="2600" b="1" dirty="0">
                <a:solidFill>
                  <a:schemeClr val="accent1"/>
                </a:solidFill>
              </a:rPr>
              <a:t> </a:t>
            </a:r>
          </a:p>
          <a:p>
            <a:pPr marL="0" lvl="0" indent="0">
              <a:buClrTx/>
              <a:buSzTx/>
              <a:buNone/>
            </a:pPr>
            <a:r>
              <a:rPr lang="en-US" sz="2600" dirty="0"/>
              <a:t>          </a:t>
            </a:r>
            <a:r>
              <a:rPr lang="en-US" sz="2600" dirty="0" err="1"/>
              <a:t>tkEntityPropertyEditor</a:t>
            </a:r>
            <a:r>
              <a:rPr lang="en-US" sz="2600" dirty="0"/>
              <a:t> </a:t>
            </a:r>
          </a:p>
          <a:p>
            <a:pPr marL="0" lvl="0" indent="0">
              <a:buClrTx/>
              <a:buSzTx/>
              <a:buNone/>
            </a:pPr>
            <a:r>
              <a:rPr lang="en-US" sz="2600" dirty="0"/>
              <a:t>          </a:t>
            </a:r>
            <a:r>
              <a:rPr lang="en-US" sz="2600" b="1" dirty="0">
                <a:solidFill>
                  <a:schemeClr val="accent1"/>
                </a:solidFill>
              </a:rPr>
              <a:t>type</a:t>
            </a:r>
            <a:r>
              <a:rPr lang="en-US" sz="2600" dirty="0"/>
              <a:t>="</a:t>
            </a:r>
            <a:r>
              <a:rPr lang="en-US" sz="2600" b="1" dirty="0" err="1">
                <a:solidFill>
                  <a:schemeClr val="accent1"/>
                </a:solidFill>
              </a:rPr>
              <a:t>DatePicker</a:t>
            </a:r>
            <a:r>
              <a:rPr lang="en-US" sz="2600" dirty="0"/>
              <a:t>"&gt;</a:t>
            </a:r>
          </a:p>
          <a:p>
            <a:pPr marL="0" lvl="0" indent="0">
              <a:buClrTx/>
              <a:buSzTx/>
              <a:buNone/>
            </a:pPr>
            <a:r>
              <a:rPr lang="en-US" sz="2600" dirty="0"/>
              <a:t>      &lt;/</a:t>
            </a:r>
            <a:r>
              <a:rPr lang="en-US" sz="2600" dirty="0" err="1"/>
              <a:t>TKPropertyEditor</a:t>
            </a:r>
            <a:r>
              <a:rPr lang="en-US" sz="2600" dirty="0"/>
              <a:t>&gt;</a:t>
            </a:r>
          </a:p>
          <a:p>
            <a:pPr marL="0" lvl="0" indent="0">
              <a:buClrTx/>
              <a:buSzTx/>
              <a:buNone/>
            </a:pPr>
            <a:endParaRPr lang="en-US" sz="1000" dirty="0"/>
          </a:p>
          <a:p>
            <a:pPr marL="0" lvl="0" indent="0">
              <a:buClrTx/>
              <a:buSzTx/>
              <a:buNone/>
            </a:pPr>
            <a:r>
              <a:rPr lang="en-US" sz="2800" dirty="0"/>
              <a:t>   </a:t>
            </a:r>
            <a:r>
              <a:rPr lang="en-US" sz="2600" dirty="0"/>
              <a:t>&lt;/</a:t>
            </a:r>
            <a:r>
              <a:rPr lang="en-US" sz="2600" dirty="0" err="1"/>
              <a:t>TKEntityProperty</a:t>
            </a:r>
            <a:r>
              <a:rPr lang="en-US" sz="2600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600" dirty="0"/>
              <a:t>&lt;/</a:t>
            </a:r>
            <a:r>
              <a:rPr lang="en-US" sz="2600" dirty="0" err="1"/>
              <a:t>RadDataForm</a:t>
            </a:r>
            <a:r>
              <a:rPr lang="en-US" sz="26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0722768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Editor: List Based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&lt;</a:t>
            </a:r>
            <a:r>
              <a:rPr lang="en-US" sz="2400" dirty="0" err="1"/>
              <a:t>TKEntityProperty</a:t>
            </a:r>
            <a:r>
              <a:rPr lang="en-US" sz="2400" dirty="0"/>
              <a:t> </a:t>
            </a:r>
            <a:r>
              <a:rPr lang="en-US" sz="2400" dirty="0" err="1"/>
              <a:t>tkDataFormProperty</a:t>
            </a:r>
            <a:r>
              <a:rPr lang="en-US" sz="2400" dirty="0"/>
              <a:t> 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    name="component" </a:t>
            </a:r>
            <a:r>
              <a:rPr lang="en-US" sz="2400" dirty="0" err="1"/>
              <a:t>displayName</a:t>
            </a:r>
            <a:r>
              <a:rPr lang="en-US" sz="2400" dirty="0"/>
              <a:t>="Component" index="4" </a:t>
            </a:r>
          </a:p>
          <a:p>
            <a:pPr marL="0" lvl="0" indent="0">
              <a:buClrTx/>
              <a:buSzTx/>
              <a:buNone/>
            </a:pPr>
            <a:r>
              <a:rPr lang="en-US" sz="2400" b="1" dirty="0">
                <a:solidFill>
                  <a:schemeClr val="accent1"/>
                </a:solidFill>
              </a:rPr>
              <a:t>    [</a:t>
            </a:r>
            <a:r>
              <a:rPr lang="en-US" sz="2400" b="1" dirty="0" err="1">
                <a:solidFill>
                  <a:schemeClr val="accent1"/>
                </a:solidFill>
              </a:rPr>
              <a:t>valuesProvider</a:t>
            </a:r>
            <a:r>
              <a:rPr lang="en-US" sz="2400" b="1" dirty="0">
                <a:solidFill>
                  <a:schemeClr val="accent1"/>
                </a:solidFill>
              </a:rPr>
              <a:t>]</a:t>
            </a:r>
            <a:r>
              <a:rPr lang="en-US" sz="2400" dirty="0"/>
              <a:t>="components"&gt;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    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     &lt;</a:t>
            </a:r>
            <a:r>
              <a:rPr lang="en-US" sz="2400" dirty="0" err="1"/>
              <a:t>TKPropertyEditor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         </a:t>
            </a:r>
            <a:r>
              <a:rPr lang="en-US" sz="2400" dirty="0" err="1"/>
              <a:t>tkEntityPropertyEditor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         </a:t>
            </a:r>
            <a:r>
              <a:rPr lang="en-US" sz="2400" b="1" dirty="0">
                <a:solidFill>
                  <a:schemeClr val="accent1"/>
                </a:solidFill>
              </a:rPr>
              <a:t>type</a:t>
            </a:r>
            <a:r>
              <a:rPr lang="en-US" sz="2400" dirty="0"/>
              <a:t>="</a:t>
            </a:r>
            <a:r>
              <a:rPr lang="en-US" sz="2400" b="1" dirty="0">
                <a:solidFill>
                  <a:schemeClr val="accent1"/>
                </a:solidFill>
              </a:rPr>
              <a:t>Picker</a:t>
            </a:r>
            <a:r>
              <a:rPr lang="en-US" sz="2400" dirty="0"/>
              <a:t>"&gt;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     &lt;/</a:t>
            </a:r>
            <a:r>
              <a:rPr lang="en-US" sz="2400" dirty="0" err="1"/>
              <a:t>TKPropertyEditor</a:t>
            </a:r>
            <a:r>
              <a:rPr lang="en-US" sz="2400" dirty="0"/>
              <a:t>&gt;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&lt;/</a:t>
            </a:r>
            <a:r>
              <a:rPr lang="en-US" sz="2400" dirty="0" err="1"/>
              <a:t>TKEntityProperty</a:t>
            </a:r>
            <a:r>
              <a:rPr lang="en-US" sz="24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867298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" r="-2051"/>
          <a:stretch/>
        </p:blipFill>
        <p:spPr>
          <a:xfrm>
            <a:off x="2273816" y="256045"/>
            <a:ext cx="3916919" cy="477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763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 Exercises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800" dirty="0"/>
              <a:t>For this exercises we will use the contents of the </a:t>
            </a:r>
            <a:r>
              <a:rPr lang="en-US" sz="2800" b="1" dirty="0">
                <a:solidFill>
                  <a:srgbClr val="0070C0"/>
                </a:solidFill>
              </a:rPr>
              <a:t>app/profile</a:t>
            </a:r>
            <a:r>
              <a:rPr lang="en-US" sz="2800" dirty="0">
                <a:solidFill>
                  <a:srgbClr val="0070C0"/>
                </a:solidFill>
              </a:rPr>
              <a:t> </a:t>
            </a:r>
            <a:r>
              <a:rPr lang="en-US" sz="2800" dirty="0"/>
              <a:t>folder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4407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Use UI components</a:t>
            </a:r>
            <a:br>
              <a:rPr lang="en-US" dirty="0"/>
            </a:br>
            <a:r>
              <a:rPr lang="en-US" dirty="0"/>
              <a:t>(3.2)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dirty="0"/>
              <a:t>Modify: </a:t>
            </a:r>
            <a:r>
              <a:rPr lang="en-US" sz="2400" dirty="0" err="1">
                <a:solidFill>
                  <a:srgbClr val="0070C0"/>
                </a:solidFill>
              </a:rPr>
              <a:t>profile.component.html</a:t>
            </a:r>
            <a:r>
              <a:rPr lang="en-US" sz="2400" dirty="0"/>
              <a:t> to: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 - recreate this UI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 - bind the input components to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the profile property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 - bind the save and clear buttons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to call the save() and clear() functions.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909" y="563430"/>
            <a:ext cx="2854412" cy="423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73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1 - Setup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For this part of the project we will use the contents of the </a:t>
            </a:r>
            <a:r>
              <a:rPr lang="en-US" sz="2400" dirty="0">
                <a:solidFill>
                  <a:srgbClr val="0070C0"/>
                </a:solidFill>
              </a:rPr>
              <a:t>profile</a:t>
            </a:r>
            <a:r>
              <a:rPr lang="en-US" sz="2400" dirty="0"/>
              <a:t> folder: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i="1" dirty="0">
                <a:solidFill>
                  <a:srgbClr val="0070C0"/>
                </a:solidFill>
              </a:rPr>
              <a:t>warmup/app/profile</a:t>
            </a:r>
            <a:endParaRPr lang="en-US" sz="2000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5838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Two way binding</a:t>
            </a:r>
            <a:br>
              <a:rPr lang="en-US" dirty="0"/>
            </a:br>
            <a:r>
              <a:rPr lang="en-US" dirty="0"/>
              <a:t>(3.4)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Modify: </a:t>
            </a:r>
            <a:r>
              <a:rPr lang="en-US" sz="2400" dirty="0" err="1">
                <a:solidFill>
                  <a:srgbClr val="0070C0"/>
                </a:solidFill>
              </a:rPr>
              <a:t>profile.component.html</a:t>
            </a:r>
            <a:r>
              <a:rPr lang="en-US" sz="2400" dirty="0"/>
              <a:t> to: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 - use two-way binding with </a:t>
            </a:r>
            <a:r>
              <a:rPr lang="en-US" sz="2400" dirty="0">
                <a:solidFill>
                  <a:srgbClr val="0070C0"/>
                </a:solidFill>
              </a:rPr>
              <a:t>[(</a:t>
            </a:r>
            <a:r>
              <a:rPr lang="en-US" sz="2400" dirty="0" err="1">
                <a:solidFill>
                  <a:srgbClr val="0070C0"/>
                </a:solidFill>
              </a:rPr>
              <a:t>ngModel</a:t>
            </a:r>
            <a:r>
              <a:rPr lang="en-US" sz="2400" dirty="0">
                <a:solidFill>
                  <a:srgbClr val="0070C0"/>
                </a:solidFill>
              </a:rPr>
              <a:t>)]</a:t>
            </a:r>
            <a:r>
              <a:rPr lang="en-US" sz="2400" dirty="0">
                <a:solidFill>
                  <a:schemeClr val="tx1"/>
                </a:solidFill>
              </a:rPr>
              <a:t> for all input components </a:t>
            </a:r>
          </a:p>
          <a:p>
            <a:pPr marL="0" lvl="0" indent="0">
              <a:buClrTx/>
              <a:buSzTx/>
              <a:buNone/>
            </a:pPr>
            <a:r>
              <a:rPr lang="en-US" sz="2400" dirty="0">
                <a:solidFill>
                  <a:schemeClr val="tx1"/>
                </a:solidFill>
              </a:rPr>
              <a:t>(</a:t>
            </a:r>
            <a:r>
              <a:rPr lang="en-US" sz="2400" dirty="0" err="1">
                <a:solidFill>
                  <a:schemeClr val="tx1"/>
                </a:solidFill>
              </a:rPr>
              <a:t>TextField</a:t>
            </a:r>
            <a:r>
              <a:rPr lang="en-US" sz="2400" dirty="0">
                <a:solidFill>
                  <a:schemeClr val="tx1"/>
                </a:solidFill>
              </a:rPr>
              <a:t>, Switch, </a:t>
            </a:r>
            <a:r>
              <a:rPr lang="en-US" sz="2400" dirty="0" err="1">
                <a:solidFill>
                  <a:schemeClr val="tx1"/>
                </a:solidFill>
              </a:rPr>
              <a:t>DatePicker</a:t>
            </a:r>
            <a:r>
              <a:rPr lang="en-US" sz="2400" dirty="0">
                <a:solidFill>
                  <a:schemeClr val="tx1"/>
                </a:solidFill>
              </a:rPr>
              <a:t>, Slider)</a:t>
            </a:r>
            <a:endParaRPr lang="en-US" sz="2400" dirty="0">
              <a:solidFill>
                <a:srgbClr val="0070C0"/>
              </a:solidFill>
            </a:endParaRPr>
          </a:p>
          <a:p>
            <a:pPr marL="0" lvl="0" indent="0">
              <a:buClrTx/>
              <a:buSzTx/>
              <a:buNone/>
            </a:pPr>
            <a:r>
              <a:rPr lang="en-US" sz="2400" dirty="0"/>
              <a:t> - remember to add </a:t>
            </a:r>
            <a:r>
              <a:rPr lang="en-US" sz="2400" dirty="0" err="1">
                <a:solidFill>
                  <a:srgbClr val="0070C0"/>
                </a:solidFill>
              </a:rPr>
              <a:t>NativeScriptFormsModule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to </a:t>
            </a:r>
            <a:r>
              <a:rPr lang="en-US" sz="2400" dirty="0">
                <a:solidFill>
                  <a:srgbClr val="0070C0"/>
                </a:solidFill>
              </a:rPr>
              <a:t>@</a:t>
            </a:r>
            <a:r>
              <a:rPr lang="en-US" sz="2400" dirty="0" err="1">
                <a:solidFill>
                  <a:srgbClr val="0070C0"/>
                </a:solidFill>
              </a:rPr>
              <a:t>NgModule</a:t>
            </a:r>
            <a:endParaRPr lang="en-US" sz="2400" dirty="0">
              <a:solidFill>
                <a:srgbClr val="0070C0"/>
              </a:solidFill>
            </a:endParaRPr>
          </a:p>
          <a:p>
            <a:pPr marL="0" lvl="0" indent="0">
              <a:buClrTx/>
              <a:buSzTx/>
              <a:buNone/>
            </a:pPr>
            <a:endParaRPr lang="en-US" sz="2400" dirty="0">
              <a:solidFill>
                <a:srgbClr val="0070C0"/>
              </a:solidFill>
            </a:endParaRPr>
          </a:p>
          <a:p>
            <a:pPr marL="0" lvl="0" indent="0">
              <a:buClrTx/>
              <a:buSzTx/>
              <a:buNone/>
            </a:pPr>
            <a:r>
              <a:rPr lang="en-US" sz="2400" dirty="0">
                <a:solidFill>
                  <a:schemeClr val="tx1"/>
                </a:solidFill>
              </a:rPr>
              <a:t>Hint:</a:t>
            </a:r>
          </a:p>
          <a:p>
            <a:pPr marL="0" lvl="0" indent="0">
              <a:buClrTx/>
              <a:buSzTx/>
              <a:buNone/>
            </a:pPr>
            <a:r>
              <a:rPr lang="en-US" sz="2400" dirty="0" err="1">
                <a:solidFill>
                  <a:schemeClr val="tx1"/>
                </a:solidFill>
              </a:rPr>
              <a:t>DatePicker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rgbClr val="0070C0"/>
                </a:solidFill>
              </a:rPr>
              <a:t>[(</a:t>
            </a:r>
            <a:r>
              <a:rPr lang="en-US" sz="2400" dirty="0" err="1">
                <a:solidFill>
                  <a:srgbClr val="0070C0"/>
                </a:solidFill>
              </a:rPr>
              <a:t>ngModel</a:t>
            </a:r>
            <a:r>
              <a:rPr lang="en-US" sz="2400" dirty="0">
                <a:solidFill>
                  <a:srgbClr val="0070C0"/>
                </a:solidFill>
              </a:rPr>
              <a:t>)]</a:t>
            </a:r>
            <a:r>
              <a:rPr lang="en-US" sz="2400" dirty="0">
                <a:solidFill>
                  <a:schemeClr val="tx1"/>
                </a:solidFill>
              </a:rPr>
              <a:t> takes a </a:t>
            </a:r>
            <a:r>
              <a:rPr lang="en-US" sz="2400" dirty="0">
                <a:solidFill>
                  <a:srgbClr val="0070C0"/>
                </a:solidFill>
              </a:rPr>
              <a:t>whole date </a:t>
            </a:r>
            <a:r>
              <a:rPr lang="en-US" sz="2400" dirty="0">
                <a:solidFill>
                  <a:schemeClr val="tx1"/>
                </a:solidFill>
              </a:rPr>
              <a:t>object</a:t>
            </a:r>
          </a:p>
        </p:txBody>
      </p:sp>
    </p:spTree>
    <p:extLst>
      <p:ext uri="{BB962C8B-B14F-4D97-AF65-F5344CB8AC3E}">
        <p14:creationId xmlns:p14="http://schemas.microsoft.com/office/powerpoint/2010/main" val="11158017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Theme</a:t>
            </a:r>
            <a:br>
              <a:rPr lang="en-US" dirty="0"/>
            </a:br>
            <a:r>
              <a:rPr lang="en-US" dirty="0"/>
              <a:t>(3.6)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dirty="0"/>
              <a:t>Add theme styling to </a:t>
            </a:r>
            <a:r>
              <a:rPr lang="en-US" sz="2400" dirty="0" err="1">
                <a:solidFill>
                  <a:srgbClr val="0070C0"/>
                </a:solidFill>
              </a:rPr>
              <a:t>profile.component.html</a:t>
            </a:r>
            <a:r>
              <a:rPr lang="en-US" sz="2400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Hint 1: </a:t>
            </a:r>
            <a:r>
              <a:rPr lang="en-US" sz="2400" dirty="0">
                <a:solidFill>
                  <a:srgbClr val="0070C0"/>
                </a:solidFill>
              </a:rPr>
              <a:t>Add margin </a:t>
            </a:r>
            <a:r>
              <a:rPr lang="en-US" sz="2400" dirty="0"/>
              <a:t>to the main &lt;</a:t>
            </a:r>
            <a:r>
              <a:rPr lang="en-US" sz="2400" dirty="0" err="1"/>
              <a:t>StackLayout</a:t>
            </a:r>
            <a:r>
              <a:rPr lang="en-US" sz="2400" dirty="0"/>
              <a:t>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Hint 2: For small screens use </a:t>
            </a:r>
            <a:r>
              <a:rPr lang="en-US" sz="2400" dirty="0">
                <a:solidFill>
                  <a:srgbClr val="0070C0"/>
                </a:solidFill>
              </a:rPr>
              <a:t>&lt;</a:t>
            </a:r>
            <a:r>
              <a:rPr lang="en-US" sz="2400" dirty="0" err="1">
                <a:solidFill>
                  <a:srgbClr val="0070C0"/>
                </a:solidFill>
              </a:rPr>
              <a:t>ScrollView</a:t>
            </a:r>
            <a:r>
              <a:rPr lang="en-US" sz="2400" dirty="0">
                <a:solidFill>
                  <a:srgbClr val="0070C0"/>
                </a:solidFill>
              </a:rPr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>
                <a:solidFill>
                  <a:srgbClr val="FF0000"/>
                </a:solidFill>
              </a:rPr>
              <a:t>&lt;</a:t>
            </a:r>
            <a:r>
              <a:rPr lang="en-US" sz="2000" i="1" dirty="0" err="1">
                <a:solidFill>
                  <a:srgbClr val="FF0000"/>
                </a:solidFill>
              </a:rPr>
              <a:t>ScrollView</a:t>
            </a:r>
            <a:r>
              <a:rPr lang="en-US" sz="2000" i="1" dirty="0">
                <a:solidFill>
                  <a:srgbClr val="FF0000"/>
                </a:solidFill>
              </a:rPr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&lt;</a:t>
            </a:r>
            <a:r>
              <a:rPr lang="en-US" sz="2000" i="1" dirty="0" err="1"/>
              <a:t>StackLayout</a:t>
            </a:r>
            <a:r>
              <a:rPr lang="en-US" sz="2000" i="1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  ...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  &lt;</a:t>
            </a:r>
            <a:r>
              <a:rPr lang="en-US" sz="2000" i="1" dirty="0" err="1"/>
              <a:t>StackLayout</a:t>
            </a:r>
            <a:r>
              <a:rPr lang="en-US" sz="2000" i="1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>
                <a:solidFill>
                  <a:srgbClr val="FF0000"/>
                </a:solidFill>
              </a:rPr>
              <a:t>&lt;/</a:t>
            </a:r>
            <a:r>
              <a:rPr lang="en-US" sz="2000" i="1" dirty="0" err="1">
                <a:solidFill>
                  <a:srgbClr val="FF0000"/>
                </a:solidFill>
              </a:rPr>
              <a:t>ScrollView</a:t>
            </a:r>
            <a:r>
              <a:rPr lang="en-US" sz="2000" i="1" dirty="0">
                <a:solidFill>
                  <a:srgbClr val="FF0000"/>
                </a:solidFill>
              </a:rPr>
              <a:t>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074" y="0"/>
            <a:ext cx="2731182" cy="453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536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Theme</a:t>
            </a:r>
            <a:br>
              <a:rPr lang="en-US" dirty="0"/>
            </a:br>
            <a:r>
              <a:rPr lang="en-US" dirty="0"/>
              <a:t>(3.6)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282" y="1350168"/>
            <a:ext cx="8683774" cy="2658666"/>
          </a:xfrm>
        </p:spPr>
        <p:txBody>
          <a:bodyPr numCol="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Open </a:t>
            </a:r>
            <a:r>
              <a:rPr lang="en-US" sz="2400" dirty="0" err="1">
                <a:solidFill>
                  <a:srgbClr val="0070C0"/>
                </a:solidFill>
              </a:rPr>
              <a:t>app.css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and try these themes</a:t>
            </a:r>
          </a:p>
          <a:p>
            <a:r>
              <a:rPr lang="en-US" sz="2400" dirty="0" err="1"/>
              <a:t>aqua.css</a:t>
            </a:r>
            <a:endParaRPr lang="en-US" sz="2400" dirty="0"/>
          </a:p>
          <a:p>
            <a:r>
              <a:rPr lang="en-US" sz="2400" dirty="0" err="1"/>
              <a:t>blue.css</a:t>
            </a:r>
            <a:endParaRPr lang="en-US" sz="2400" dirty="0"/>
          </a:p>
          <a:p>
            <a:r>
              <a:rPr lang="en-US" sz="2400" dirty="0" err="1"/>
              <a:t>brown.css</a:t>
            </a:r>
            <a:endParaRPr lang="en-US" sz="2400" dirty="0"/>
          </a:p>
          <a:p>
            <a:r>
              <a:rPr lang="en-US" sz="2400" dirty="0" err="1"/>
              <a:t>core.dark.css</a:t>
            </a:r>
            <a:endParaRPr lang="en-US" sz="2400" dirty="0"/>
          </a:p>
          <a:p>
            <a:r>
              <a:rPr lang="en-US" sz="2400" dirty="0" err="1"/>
              <a:t>core.light.css</a:t>
            </a:r>
            <a:endParaRPr lang="en-US" sz="2400" dirty="0"/>
          </a:p>
          <a:p>
            <a:r>
              <a:rPr lang="en-US" sz="2400" dirty="0" err="1"/>
              <a:t>forest.css</a:t>
            </a:r>
            <a:endParaRPr lang="en-US" sz="2400" dirty="0"/>
          </a:p>
          <a:p>
            <a:r>
              <a:rPr lang="en-US" sz="2400" dirty="0" err="1"/>
              <a:t>grey.css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 err="1"/>
              <a:t>lemon.css</a:t>
            </a:r>
            <a:endParaRPr lang="en-US" sz="2400" dirty="0"/>
          </a:p>
          <a:p>
            <a:r>
              <a:rPr lang="en-US" sz="2400" dirty="0" err="1"/>
              <a:t>lime.css</a:t>
            </a:r>
            <a:endParaRPr lang="en-US" sz="2400" dirty="0"/>
          </a:p>
          <a:p>
            <a:r>
              <a:rPr lang="en-US" sz="2400" dirty="0" err="1"/>
              <a:t>orange.css</a:t>
            </a:r>
            <a:endParaRPr lang="en-US" sz="2400" dirty="0"/>
          </a:p>
          <a:p>
            <a:r>
              <a:rPr lang="en-US" sz="2400" dirty="0" err="1"/>
              <a:t>purple.css</a:t>
            </a:r>
            <a:endParaRPr lang="en-US" sz="2400" dirty="0"/>
          </a:p>
          <a:p>
            <a:r>
              <a:rPr lang="en-US" sz="2400" dirty="0" err="1"/>
              <a:t>ruby.css</a:t>
            </a:r>
            <a:endParaRPr lang="en-US" sz="2400" dirty="0"/>
          </a:p>
          <a:p>
            <a:r>
              <a:rPr lang="en-US" sz="2400" dirty="0" err="1"/>
              <a:t>sky.css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9707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Exercise: Theme Builder</a:t>
            </a:r>
            <a:br>
              <a:rPr lang="en-US" dirty="0"/>
            </a:br>
            <a:r>
              <a:rPr lang="en-US" dirty="0"/>
              <a:t>(3.6)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http://www.nativescriptthemebuilder.com/#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Create your own theme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Export it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Add it to your project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256240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Animations</a:t>
            </a:r>
            <a:br>
              <a:rPr lang="en-US" dirty="0"/>
            </a:br>
            <a:r>
              <a:rPr lang="en-US" dirty="0"/>
              <a:t>(3.8)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dirty="0"/>
              <a:t>Update the slider component, so that it activates the </a:t>
            </a:r>
            <a:r>
              <a:rPr lang="en-US" sz="2400" b="1" dirty="0">
                <a:solidFill>
                  <a:srgbClr val="0070C0"/>
                </a:solidFill>
              </a:rPr>
              <a:t>danger-slider </a:t>
            </a:r>
            <a:r>
              <a:rPr lang="en-US" sz="2400" dirty="0" err="1"/>
              <a:t>css</a:t>
            </a:r>
            <a:r>
              <a:rPr lang="en-US" sz="2400" dirty="0"/>
              <a:t> class when </a:t>
            </a:r>
            <a:r>
              <a:rPr lang="en-US" sz="2400" b="1" dirty="0" err="1">
                <a:solidFill>
                  <a:srgbClr val="FF0000"/>
                </a:solidFill>
              </a:rPr>
              <a:t>profile.codingPower</a:t>
            </a:r>
            <a:r>
              <a:rPr lang="en-US" sz="2400" b="1" dirty="0">
                <a:solidFill>
                  <a:srgbClr val="FF0000"/>
                </a:solidFill>
              </a:rPr>
              <a:t> &gt; 7</a:t>
            </a:r>
          </a:p>
          <a:p>
            <a:pPr marL="0" indent="0">
              <a:buClrTx/>
              <a:buSzTx/>
              <a:buNone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dirty="0"/>
              <a:t>Also edit the label above the slider, so that it activates zoom the zoom </a:t>
            </a:r>
            <a:r>
              <a:rPr lang="en-US" sz="2400" dirty="0" err="1"/>
              <a:t>css</a:t>
            </a:r>
            <a:r>
              <a:rPr lang="en-US" sz="2400" dirty="0"/>
              <a:t> class </a:t>
            </a:r>
            <a:r>
              <a:rPr lang="en-US" sz="2400" b="1" dirty="0" err="1">
                <a:solidFill>
                  <a:srgbClr val="FF0000"/>
                </a:solidFill>
              </a:rPr>
              <a:t>profile.codingPower</a:t>
            </a:r>
            <a:r>
              <a:rPr lang="en-US" sz="2400" b="1" dirty="0">
                <a:solidFill>
                  <a:srgbClr val="FF0000"/>
                </a:solidFill>
              </a:rPr>
              <a:t> &gt; 7</a:t>
            </a:r>
          </a:p>
          <a:p>
            <a:pPr marL="0" indent="0">
              <a:buClrTx/>
              <a:buSzTx/>
              <a:buNone/>
            </a:pPr>
            <a:endParaRPr lang="en-US" sz="2400" b="1" dirty="0">
              <a:solidFill>
                <a:srgbClr val="FF0000"/>
              </a:solidFill>
            </a:endParaRPr>
          </a:p>
          <a:p>
            <a:pPr marL="0" indent="0">
              <a:buClrTx/>
              <a:buSzTx/>
              <a:buNone/>
            </a:pPr>
            <a:r>
              <a:rPr lang="en-US" sz="2400" dirty="0">
                <a:solidFill>
                  <a:schemeClr val="tx1"/>
                </a:solidFill>
              </a:rPr>
              <a:t>Can you make the label </a:t>
            </a:r>
            <a:r>
              <a:rPr lang="en-US" sz="2400" b="1" dirty="0">
                <a:solidFill>
                  <a:srgbClr val="0070C0"/>
                </a:solidFill>
              </a:rPr>
              <a:t>spin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</a:rPr>
              <a:t>instead of </a:t>
            </a:r>
            <a:r>
              <a:rPr lang="en-US" sz="2400" b="1" dirty="0">
                <a:solidFill>
                  <a:srgbClr val="0070C0"/>
                </a:solidFill>
              </a:rPr>
              <a:t>zoom</a:t>
            </a:r>
            <a:r>
              <a:rPr lang="en-US" sz="2400" dirty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296856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NativeScript UI</a:t>
            </a:r>
            <a:br>
              <a:rPr lang="en-US" dirty="0"/>
            </a:br>
            <a:r>
              <a:rPr lang="en-US" dirty="0"/>
              <a:t>(3.10)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4" y="1350168"/>
            <a:ext cx="8503441" cy="2658666"/>
          </a:xfrm>
        </p:spPr>
        <p:txBody>
          <a:bodyPr/>
          <a:lstStyle/>
          <a:p>
            <a:pPr marL="0" indent="0">
              <a:buClrTx/>
              <a:buSzTx/>
              <a:buNone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dirty="0"/>
              <a:t>Populate the </a:t>
            </a:r>
            <a:r>
              <a:rPr lang="en-US" sz="2400" dirty="0" err="1">
                <a:solidFill>
                  <a:srgbClr val="FF0000"/>
                </a:solidFill>
              </a:rPr>
              <a:t>RadDataView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with the </a:t>
            </a:r>
            <a:r>
              <a:rPr lang="en-US" sz="2400" dirty="0">
                <a:solidFill>
                  <a:srgbClr val="FF0000"/>
                </a:solidFill>
              </a:rPr>
              <a:t>Entity Properties</a:t>
            </a:r>
          </a:p>
          <a:p>
            <a:pPr marL="0" indent="0">
              <a:buClrTx/>
              <a:buSzTx/>
              <a:buNone/>
            </a:pPr>
            <a:endParaRPr lang="en-US" sz="2400" dirty="0">
              <a:solidFill>
                <a:srgbClr val="FF0000"/>
              </a:solidFill>
            </a:endParaRPr>
          </a:p>
          <a:p>
            <a:pPr marL="0" indent="0">
              <a:buClrTx/>
              <a:buSzTx/>
              <a:buNone/>
            </a:pPr>
            <a:r>
              <a:rPr lang="en-US" sz="2400" dirty="0">
                <a:solidFill>
                  <a:schemeClr val="tx1"/>
                </a:solidFill>
              </a:rPr>
              <a:t>Make sure to check the documentation for the list of available editors:</a:t>
            </a:r>
          </a:p>
          <a:p>
            <a:pPr marL="0" indent="0"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hlinkClick r:id="rId2"/>
              </a:rPr>
              <a:t>http://docs.telerik.com/devtools/</a:t>
            </a:r>
          </a:p>
          <a:p>
            <a:pPr marL="0" indent="0"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  <a:hlinkClick r:id="rId2"/>
              </a:rPr>
              <a:t>nativescript-ui/Controls/Angular/DataForm/Editors/dataform-editors-list</a:t>
            </a: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ClrTx/>
              <a:buSzTx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1787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NativeScript Layouts</a:t>
            </a:r>
            <a:br>
              <a:rPr lang="en-US" dirty="0"/>
            </a:br>
            <a:r>
              <a:rPr lang="en-US" dirty="0"/>
              <a:t>(External)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4" y="1350168"/>
            <a:ext cx="8503441" cy="2658666"/>
          </a:xfrm>
        </p:spPr>
        <p:txBody>
          <a:bodyPr anchor="ctr"/>
          <a:lstStyle/>
          <a:p>
            <a:pPr marL="0" indent="0" algn="ctr">
              <a:buClrTx/>
              <a:buSzTx/>
              <a:buNone/>
            </a:pPr>
            <a:r>
              <a:rPr lang="en-US" sz="4800" dirty="0">
                <a:hlinkClick r:id="rId2"/>
              </a:rPr>
              <a:t>https://www.nslayouts.com/</a:t>
            </a:r>
            <a:endParaRPr lang="en-US" sz="4800" dirty="0"/>
          </a:p>
          <a:p>
            <a:pPr marL="0" indent="0">
              <a:buClrTx/>
              <a:buSzTx/>
              <a:buNone/>
            </a:pP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4618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2421" y="0"/>
            <a:ext cx="9366422" cy="51463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614" y="393032"/>
            <a:ext cx="8503920" cy="484297"/>
          </a:xfrm>
        </p:spPr>
        <p:txBody>
          <a:bodyPr/>
          <a:lstStyle/>
          <a:p>
            <a:r>
              <a:rPr lang="en-US" sz="4400" dirty="0">
                <a:solidFill>
                  <a:schemeClr val="bg1"/>
                </a:solidFill>
              </a:rPr>
              <a:t>Lesson 2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Navigation</a:t>
            </a:r>
          </a:p>
        </p:txBody>
      </p:sp>
    </p:spTree>
    <p:extLst>
      <p:ext uri="{BB962C8B-B14F-4D97-AF65-F5344CB8AC3E}">
        <p14:creationId xmlns:p14="http://schemas.microsoft.com/office/powerpoint/2010/main" val="19426079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 </a:t>
            </a:r>
            <a:r>
              <a:rPr lang="mr-IN" dirty="0"/>
              <a:t>–</a:t>
            </a:r>
            <a:r>
              <a:rPr lang="en-US" dirty="0"/>
              <a:t> Navigation</a:t>
            </a:r>
            <a:br>
              <a:rPr lang="en-US" dirty="0"/>
            </a:br>
            <a:r>
              <a:rPr lang="en-US" dirty="0"/>
              <a:t>Setup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800" dirty="0"/>
              <a:t>For this part of the project we will use the contents of the </a:t>
            </a:r>
            <a:r>
              <a:rPr lang="en-US" sz="2800" dirty="0">
                <a:solidFill>
                  <a:srgbClr val="0070C0"/>
                </a:solidFill>
              </a:rPr>
              <a:t>color</a:t>
            </a:r>
            <a:r>
              <a:rPr lang="en-US" sz="2800" dirty="0"/>
              <a:t> folder:</a:t>
            </a:r>
          </a:p>
          <a:p>
            <a:pPr marL="0" lvl="0" indent="0">
              <a:buClrTx/>
              <a:buSzTx/>
              <a:buNone/>
            </a:pPr>
            <a:endParaRPr lang="en-US" sz="2800" i="1" dirty="0"/>
          </a:p>
          <a:p>
            <a:pPr marL="0" lvl="0" indent="0">
              <a:buClrTx/>
              <a:buSzTx/>
              <a:buNone/>
            </a:pPr>
            <a:r>
              <a:rPr lang="en-US" sz="2800" i="1" dirty="0">
                <a:solidFill>
                  <a:srgbClr val="0070C0"/>
                </a:solidFill>
              </a:rPr>
              <a:t>warmup/app/color</a:t>
            </a:r>
            <a:endParaRPr lang="en-US" sz="2400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8924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configuration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Initial routes </a:t>
            </a:r>
            <a:r>
              <a:rPr lang="en-US" sz="2400" dirty="0" err="1"/>
              <a:t>config</a:t>
            </a:r>
            <a:r>
              <a:rPr lang="en-US" sz="2400" dirty="0"/>
              <a:t> in NativeScript: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 err="1"/>
              <a:t>const</a:t>
            </a:r>
            <a:r>
              <a:rPr lang="en-US" sz="2400" i="1" dirty="0"/>
              <a:t> routes: Routes = [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{ path: "", </a:t>
            </a:r>
            <a:r>
              <a:rPr lang="en-US" sz="2400" i="1" dirty="0" err="1"/>
              <a:t>redirectTo</a:t>
            </a:r>
            <a:r>
              <a:rPr lang="en-US" sz="2400" i="1" dirty="0"/>
              <a:t>: "/items", </a:t>
            </a:r>
            <a:r>
              <a:rPr lang="en-US" sz="2400" i="1" dirty="0" err="1"/>
              <a:t>pathMatch</a:t>
            </a:r>
            <a:r>
              <a:rPr lang="en-US" sz="2400" i="1" dirty="0"/>
              <a:t>: "full" },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{ path: "items", component: </a:t>
            </a:r>
            <a:r>
              <a:rPr lang="en-US" sz="2400" i="1" dirty="0" err="1"/>
              <a:t>ItemsComponent</a:t>
            </a:r>
            <a:r>
              <a:rPr lang="en-US" sz="2400" i="1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{ path: "item/:id", component: </a:t>
            </a:r>
            <a:r>
              <a:rPr lang="en-US" sz="2400" i="1" dirty="0" err="1"/>
              <a:t>ItemDetailComponent</a:t>
            </a:r>
            <a:r>
              <a:rPr lang="en-US" sz="2400" i="1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];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8770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1 - UI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Some of the available UI components:</a:t>
            </a:r>
          </a:p>
          <a:p>
            <a:pPr marL="0" lvl="0" indent="0">
              <a:buClrTx/>
              <a:buSzTx/>
              <a:buNone/>
            </a:pPr>
            <a:endParaRPr lang="en-US" sz="2000" i="1" dirty="0"/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</a:t>
            </a:r>
            <a:r>
              <a:rPr lang="en-US" sz="2000" b="1" i="1" dirty="0"/>
              <a:t>Label</a:t>
            </a:r>
            <a:r>
              <a:rPr lang="en-US" sz="2000" i="1" dirty="0"/>
              <a:t> text="name"&gt;&lt;/</a:t>
            </a:r>
            <a:r>
              <a:rPr lang="en-US" sz="2000" b="1" i="1" dirty="0"/>
              <a:t>Label</a:t>
            </a:r>
            <a:r>
              <a:rPr lang="en-US" sz="2000" i="1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</a:t>
            </a:r>
            <a:r>
              <a:rPr lang="en-US" sz="2000" b="1" i="1" dirty="0" err="1"/>
              <a:t>TextField</a:t>
            </a:r>
            <a:r>
              <a:rPr lang="en-US" sz="2000" i="1" dirty="0"/>
              <a:t> hint="your name here" text="Jack"&gt;&lt;/</a:t>
            </a:r>
            <a:r>
              <a:rPr lang="en-US" sz="2000" b="1" i="1" dirty="0" err="1"/>
              <a:t>TextField</a:t>
            </a:r>
            <a:r>
              <a:rPr lang="en-US" sz="2000" i="1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</a:t>
            </a:r>
            <a:r>
              <a:rPr lang="en-US" sz="2000" b="1" i="1" dirty="0"/>
              <a:t>Switch</a:t>
            </a:r>
            <a:r>
              <a:rPr lang="en-US" sz="2000" i="1" dirty="0"/>
              <a:t> checked="true"&gt;&lt;/</a:t>
            </a:r>
            <a:r>
              <a:rPr lang="en-US" sz="2000" b="1" i="1" dirty="0"/>
              <a:t>Switch</a:t>
            </a:r>
            <a:r>
              <a:rPr lang="en-US" sz="2000" i="1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</a:t>
            </a:r>
            <a:r>
              <a:rPr lang="en-US" sz="2000" b="1" i="1" dirty="0" err="1"/>
              <a:t>DatePicker</a:t>
            </a:r>
            <a:r>
              <a:rPr lang="en-US" sz="2000" i="1" dirty="0"/>
              <a:t> [day]="2" [month]="2" [year]="2002"&gt;&lt;/</a:t>
            </a:r>
            <a:r>
              <a:rPr lang="en-US" sz="2000" b="1" i="1" dirty="0" err="1"/>
              <a:t>DatePicker</a:t>
            </a:r>
            <a:r>
              <a:rPr lang="en-US" sz="2000" i="1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</a:t>
            </a:r>
            <a:r>
              <a:rPr lang="en-US" sz="2000" b="1" i="1" dirty="0"/>
              <a:t>Slider</a:t>
            </a:r>
            <a:r>
              <a:rPr lang="en-US" sz="2000" i="1" dirty="0"/>
              <a:t> [</a:t>
            </a:r>
            <a:r>
              <a:rPr lang="en-US" sz="2000" i="1" dirty="0" err="1"/>
              <a:t>minValue</a:t>
            </a:r>
            <a:r>
              <a:rPr lang="en-US" sz="2000" i="1" dirty="0"/>
              <a:t>]="0" [</a:t>
            </a:r>
            <a:r>
              <a:rPr lang="en-US" sz="2000" i="1" dirty="0" err="1"/>
              <a:t>maxValue</a:t>
            </a:r>
            <a:r>
              <a:rPr lang="en-US" sz="2000" i="1" dirty="0"/>
              <a:t>]="10" [value]="3"&gt;&lt;/</a:t>
            </a:r>
            <a:r>
              <a:rPr lang="en-US" sz="2000" b="1" i="1" dirty="0"/>
              <a:t>Slider</a:t>
            </a:r>
            <a:r>
              <a:rPr lang="en-US" sz="2000" i="1" dirty="0"/>
              <a:t>&gt;</a:t>
            </a:r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</a:t>
            </a:r>
            <a:r>
              <a:rPr lang="en-US" sz="2000" b="1" i="1" dirty="0"/>
              <a:t>Button</a:t>
            </a:r>
            <a:r>
              <a:rPr lang="en-US" sz="2000" i="1" dirty="0"/>
              <a:t> text="Do Something" (tap)="clear()"&gt;&lt;/</a:t>
            </a:r>
            <a:r>
              <a:rPr lang="en-US" sz="2000" b="1" i="1" dirty="0"/>
              <a:t>Button</a:t>
            </a:r>
            <a:r>
              <a:rPr lang="en-US" sz="2000" i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9090025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configuration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i="1" dirty="0"/>
              <a:t>{ </a:t>
            </a:r>
            <a:r>
              <a:rPr lang="en-US" sz="2400" i="1" dirty="0">
                <a:solidFill>
                  <a:srgbClr val="FF0000"/>
                </a:solidFill>
              </a:rPr>
              <a:t>path</a:t>
            </a:r>
            <a:r>
              <a:rPr lang="en-US" sz="2400" i="1" dirty="0"/>
              <a:t>: </a:t>
            </a:r>
            <a:r>
              <a:rPr lang="en-US" sz="2400" i="1" dirty="0">
                <a:solidFill>
                  <a:srgbClr val="FF0000"/>
                </a:solidFill>
              </a:rPr>
              <a:t>""</a:t>
            </a:r>
            <a:r>
              <a:rPr lang="en-US" sz="2400" i="1" dirty="0"/>
              <a:t>, </a:t>
            </a:r>
            <a:r>
              <a:rPr lang="en-US" sz="2400" i="1" dirty="0" err="1">
                <a:solidFill>
                  <a:srgbClr val="0070C0"/>
                </a:solidFill>
              </a:rPr>
              <a:t>redirectTo</a:t>
            </a:r>
            <a:r>
              <a:rPr lang="en-US" sz="2400" i="1" dirty="0"/>
              <a:t>: "</a:t>
            </a:r>
            <a:r>
              <a:rPr lang="en-US" sz="2400" i="1" dirty="0">
                <a:solidFill>
                  <a:srgbClr val="0070C0"/>
                </a:solidFill>
              </a:rPr>
              <a:t>/items</a:t>
            </a:r>
            <a:r>
              <a:rPr lang="en-US" sz="2400" i="1" dirty="0"/>
              <a:t>", </a:t>
            </a:r>
            <a:r>
              <a:rPr lang="en-US" sz="2400" i="1" dirty="0" err="1"/>
              <a:t>pathMatch</a:t>
            </a:r>
            <a:r>
              <a:rPr lang="en-US" sz="2400" i="1" dirty="0"/>
              <a:t>: "full" },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Sets up the </a:t>
            </a:r>
            <a:r>
              <a:rPr lang="en-US" sz="2400" b="1" dirty="0">
                <a:solidFill>
                  <a:srgbClr val="FF0000"/>
                </a:solidFill>
              </a:rPr>
              <a:t>default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path to </a:t>
            </a:r>
            <a:r>
              <a:rPr lang="en-US" sz="2400" b="1" dirty="0">
                <a:solidFill>
                  <a:srgbClr val="0070C0"/>
                </a:solidFill>
              </a:rPr>
              <a:t>redirect</a:t>
            </a:r>
            <a:r>
              <a:rPr lang="en-US" sz="2400" dirty="0"/>
              <a:t> to </a:t>
            </a:r>
            <a:r>
              <a:rPr lang="en-US" sz="2400" b="1" dirty="0">
                <a:solidFill>
                  <a:srgbClr val="0070C0"/>
                </a:solidFill>
              </a:rPr>
              <a:t>/items </a:t>
            </a:r>
            <a:r>
              <a:rPr lang="en-US" sz="2400" dirty="0"/>
              <a:t>path by default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When the app starts it will automatically navigate to </a:t>
            </a:r>
            <a:r>
              <a:rPr lang="en-US" sz="2400" b="1" dirty="0">
                <a:solidFill>
                  <a:srgbClr val="0070C0"/>
                </a:solidFill>
              </a:rPr>
              <a:t>/items</a:t>
            </a:r>
          </a:p>
        </p:txBody>
      </p:sp>
    </p:spTree>
    <p:extLst>
      <p:ext uri="{BB962C8B-B14F-4D97-AF65-F5344CB8AC3E}">
        <p14:creationId xmlns:p14="http://schemas.microsoft.com/office/powerpoint/2010/main" val="20516505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configuration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i="1" dirty="0"/>
              <a:t>{ path: </a:t>
            </a:r>
            <a:r>
              <a:rPr lang="en-US" sz="2400" i="1" dirty="0">
                <a:solidFill>
                  <a:srgbClr val="FF0000"/>
                </a:solidFill>
              </a:rPr>
              <a:t>"items"</a:t>
            </a:r>
            <a:r>
              <a:rPr lang="en-US" sz="2400" i="1" dirty="0"/>
              <a:t>, component: </a:t>
            </a:r>
            <a:r>
              <a:rPr lang="en-US" sz="2400" i="1" dirty="0" err="1">
                <a:solidFill>
                  <a:srgbClr val="0070C0"/>
                </a:solidFill>
              </a:rPr>
              <a:t>ItemsComponent</a:t>
            </a:r>
            <a:r>
              <a:rPr lang="en-US" sz="2400" i="1" dirty="0"/>
              <a:t> },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Sets up the </a:t>
            </a:r>
            <a:r>
              <a:rPr lang="en-US" sz="2400" b="1" dirty="0">
                <a:solidFill>
                  <a:srgbClr val="FF0000"/>
                </a:solidFill>
              </a:rPr>
              <a:t>items</a:t>
            </a:r>
            <a:r>
              <a:rPr lang="en-US" sz="2400" dirty="0"/>
              <a:t> path to navigate to </a:t>
            </a:r>
            <a:r>
              <a:rPr lang="en-US" sz="2400" b="1" dirty="0" err="1">
                <a:solidFill>
                  <a:srgbClr val="0070C0"/>
                </a:solidFill>
              </a:rPr>
              <a:t>ItemsComponent</a:t>
            </a:r>
            <a:endParaRPr lang="en-US" sz="2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7189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configuration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i="1" dirty="0"/>
              <a:t>{ path: </a:t>
            </a:r>
            <a:r>
              <a:rPr lang="en-US" sz="2400" i="1" dirty="0">
                <a:solidFill>
                  <a:srgbClr val="FF0000"/>
                </a:solidFill>
              </a:rPr>
              <a:t>"item/:id"</a:t>
            </a:r>
            <a:r>
              <a:rPr lang="en-US" sz="2400" i="1" dirty="0"/>
              <a:t>, component: </a:t>
            </a:r>
            <a:r>
              <a:rPr lang="en-US" sz="2400" b="1" i="1" dirty="0" err="1">
                <a:solidFill>
                  <a:srgbClr val="0070C0"/>
                </a:solidFill>
              </a:rPr>
              <a:t>ItemDetailComponent</a:t>
            </a:r>
            <a:r>
              <a:rPr lang="en-US" sz="2400" i="1" dirty="0"/>
              <a:t> },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Sets up the </a:t>
            </a:r>
            <a:r>
              <a:rPr lang="en-US" sz="2400" b="1" dirty="0">
                <a:solidFill>
                  <a:srgbClr val="FF0000"/>
                </a:solidFill>
              </a:rPr>
              <a:t>item + id </a:t>
            </a:r>
            <a:r>
              <a:rPr lang="en-US" sz="2400" dirty="0"/>
              <a:t>path to navigate to the </a:t>
            </a:r>
            <a:r>
              <a:rPr lang="en-US" sz="2400" b="1" dirty="0" err="1">
                <a:solidFill>
                  <a:srgbClr val="0070C0"/>
                </a:solidFill>
              </a:rPr>
              <a:t>ItemDetailComponent</a:t>
            </a:r>
            <a:endParaRPr lang="en-US" sz="2400" b="1" dirty="0">
              <a:solidFill>
                <a:srgbClr val="0070C0"/>
              </a:solidFill>
            </a:endParaRP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Additionally it will provide the </a:t>
            </a:r>
            <a:r>
              <a:rPr lang="en-US" sz="2400" b="1" dirty="0">
                <a:solidFill>
                  <a:srgbClr val="FF0000"/>
                </a:solidFill>
              </a:rPr>
              <a:t>id</a:t>
            </a:r>
            <a:r>
              <a:rPr lang="en-US" sz="2400" dirty="0"/>
              <a:t> as the parameter into the </a:t>
            </a:r>
            <a:r>
              <a:rPr lang="en-US" sz="2400" dirty="0" err="1"/>
              <a:t>ItemDetailComponent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>
                <a:solidFill>
                  <a:schemeClr val="tx1"/>
                </a:solidFill>
              </a:rPr>
              <a:t>For example: calling navigate to </a:t>
            </a:r>
            <a:r>
              <a:rPr lang="en-US" sz="2400" i="1" dirty="0">
                <a:solidFill>
                  <a:schemeClr val="tx1"/>
                </a:solidFill>
              </a:rPr>
              <a:t>"</a:t>
            </a:r>
            <a:r>
              <a:rPr lang="en-US" sz="2400" dirty="0">
                <a:solidFill>
                  <a:schemeClr val="tx1"/>
                </a:solidFill>
              </a:rPr>
              <a:t>/item/25</a:t>
            </a:r>
            <a:r>
              <a:rPr lang="en-US" sz="2400" i="1" dirty="0">
                <a:solidFill>
                  <a:schemeClr val="tx1"/>
                </a:solidFill>
              </a:rPr>
              <a:t>"</a:t>
            </a:r>
            <a:r>
              <a:rPr lang="en-US" sz="2400" i="1" dirty="0">
                <a:solidFill>
                  <a:srgbClr val="FF0000"/>
                </a:solidFill>
              </a:rPr>
              <a:t> </a:t>
            </a:r>
            <a:r>
              <a:rPr lang="en-US" sz="2400" i="1" dirty="0">
                <a:solidFill>
                  <a:schemeClr val="tx1"/>
                </a:solidFill>
              </a:rPr>
              <a:t>will open the </a:t>
            </a:r>
            <a:r>
              <a:rPr lang="en-US" sz="2400" i="1" dirty="0" err="1">
                <a:solidFill>
                  <a:schemeClr val="tx1"/>
                </a:solidFill>
              </a:rPr>
              <a:t>ItemDetailComponent</a:t>
            </a:r>
            <a:r>
              <a:rPr lang="en-US" sz="2400" i="1" dirty="0">
                <a:solidFill>
                  <a:schemeClr val="tx1"/>
                </a:solidFill>
              </a:rPr>
              <a:t> with id = 25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2556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configuration:</a:t>
            </a:r>
            <a:br>
              <a:rPr lang="en-US" dirty="0"/>
            </a:br>
            <a:r>
              <a:rPr lang="en-US" dirty="0"/>
              <a:t>Parent/Child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075038"/>
            <a:ext cx="8503443" cy="2933796"/>
          </a:xfrm>
        </p:spPr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dirty="0" err="1"/>
              <a:t>const</a:t>
            </a:r>
            <a:r>
              <a:rPr lang="en-US" sz="2000" dirty="0"/>
              <a:t> routes: Routes = [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{ path: '', </a:t>
            </a:r>
            <a:r>
              <a:rPr lang="en-US" sz="2000" dirty="0" err="1"/>
              <a:t>redirectTo</a:t>
            </a:r>
            <a:r>
              <a:rPr lang="en-US" sz="2000" dirty="0"/>
              <a:t>: '/articles', </a:t>
            </a:r>
            <a:r>
              <a:rPr lang="en-US" sz="2000" dirty="0" err="1"/>
              <a:t>pathMatch</a:t>
            </a:r>
            <a:r>
              <a:rPr lang="en-US" sz="2000" dirty="0"/>
              <a:t>: 'full'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{ path: 'items', children: [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'', component: </a:t>
            </a:r>
            <a:r>
              <a:rPr lang="en-US" sz="2000" dirty="0" err="1"/>
              <a:t>ItemsComponent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':id', component: </a:t>
            </a:r>
            <a:r>
              <a:rPr lang="en-US" sz="2000" dirty="0" err="1"/>
              <a:t>ItemDetailComponent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]},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{ path: 'articles', children: [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'', component: </a:t>
            </a:r>
            <a:r>
              <a:rPr lang="en-US" sz="2000" dirty="0" err="1"/>
              <a:t>ArticlesComponent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'read/:id', component: </a:t>
            </a:r>
            <a:r>
              <a:rPr lang="en-US" sz="2000" dirty="0" err="1"/>
              <a:t>ArticleComponent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'edit/:id', component: </a:t>
            </a:r>
            <a:r>
              <a:rPr lang="en-US" sz="2000" dirty="0" err="1"/>
              <a:t>EditArticleComponent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'search/:tech/:keyword', component: </a:t>
            </a:r>
            <a:r>
              <a:rPr lang="en-US" sz="2000" dirty="0" err="1"/>
              <a:t>ArticleSearchResultsComponent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]},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];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0536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configuration:</a:t>
            </a:r>
            <a:br>
              <a:rPr lang="en-US" dirty="0"/>
            </a:br>
            <a:r>
              <a:rPr lang="en-US" dirty="0"/>
              <a:t>Parent/Child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075038"/>
            <a:ext cx="8503443" cy="2933796"/>
          </a:xfrm>
        </p:spPr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dirty="0" err="1"/>
              <a:t>const</a:t>
            </a:r>
            <a:r>
              <a:rPr lang="en-US" sz="2000" dirty="0"/>
              <a:t> routes: Routes = [</a:t>
            </a:r>
          </a:p>
          <a:p>
            <a:pPr marL="0" lvl="0" indent="0">
              <a:buClrTx/>
              <a:buSzTx/>
              <a:buNone/>
            </a:pPr>
            <a:r>
              <a:rPr lang="mr-IN" sz="2000" dirty="0"/>
              <a:t>…</a:t>
            </a:r>
            <a:endParaRPr lang="en-US" sz="2000" dirty="0"/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{ path: 'articles', </a:t>
            </a:r>
            <a:r>
              <a:rPr lang="en-US" sz="2000" dirty="0">
                <a:solidFill>
                  <a:srgbClr val="0070C0"/>
                </a:solidFill>
              </a:rPr>
              <a:t>children</a:t>
            </a:r>
            <a:r>
              <a:rPr lang="en-US" sz="2000" dirty="0"/>
              <a:t>: [</a:t>
            </a:r>
          </a:p>
          <a:p>
            <a:pPr marL="0" lvl="0" indent="0">
              <a:buClrTx/>
              <a:buSzTx/>
              <a:buNone/>
            </a:pPr>
            <a:r>
              <a:rPr lang="en-US" sz="2000" dirty="0">
                <a:solidFill>
                  <a:srgbClr val="FF0000"/>
                </a:solidFill>
              </a:rPr>
              <a:t>    { path: '', component: </a:t>
            </a:r>
            <a:r>
              <a:rPr lang="en-US" sz="2000" dirty="0" err="1">
                <a:solidFill>
                  <a:srgbClr val="FF0000"/>
                </a:solidFill>
              </a:rPr>
              <a:t>ArticlesComponent</a:t>
            </a:r>
            <a:r>
              <a:rPr lang="en-US" sz="2000" dirty="0">
                <a:solidFill>
                  <a:srgbClr val="FF0000"/>
                </a:solidFill>
              </a:rPr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"read/:id", component: </a:t>
            </a:r>
            <a:r>
              <a:rPr lang="en-US" sz="2000" dirty="0" err="1"/>
              <a:t>ArticleComponent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"edit/:id", component: </a:t>
            </a:r>
            <a:r>
              <a:rPr lang="en-US" sz="2000" dirty="0" err="1"/>
              <a:t>EditArticleComponent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"search/:tech/:keyword", component: </a:t>
            </a:r>
            <a:r>
              <a:rPr lang="en-US" sz="2000" dirty="0" err="1"/>
              <a:t>ArticleSearchResultsComponent</a:t>
            </a:r>
            <a:r>
              <a:rPr lang="en-US" sz="2000" dirty="0"/>
              <a:t> }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]}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];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Navigate to </a:t>
            </a:r>
            <a:r>
              <a:rPr lang="en-US" sz="2400" b="1" i="1" dirty="0">
                <a:solidFill>
                  <a:schemeClr val="tx1"/>
                </a:solidFill>
              </a:rPr>
              <a:t>"</a:t>
            </a:r>
            <a:r>
              <a:rPr lang="en-US" sz="2400" b="1" dirty="0"/>
              <a:t>/articles</a:t>
            </a:r>
            <a:r>
              <a:rPr lang="en-US" sz="2400" b="1" i="1" dirty="0">
                <a:solidFill>
                  <a:schemeClr val="tx1"/>
                </a:solidFill>
              </a:rPr>
              <a:t>"</a:t>
            </a:r>
            <a:r>
              <a:rPr lang="en-US" sz="2400" b="1" dirty="0"/>
              <a:t> </a:t>
            </a:r>
            <a:r>
              <a:rPr lang="en-US" sz="2400" dirty="0"/>
              <a:t>will trigger this path </a:t>
            </a:r>
          </a:p>
        </p:txBody>
      </p:sp>
    </p:spTree>
    <p:extLst>
      <p:ext uri="{BB962C8B-B14F-4D97-AF65-F5344CB8AC3E}">
        <p14:creationId xmlns:p14="http://schemas.microsoft.com/office/powerpoint/2010/main" val="14343676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configuration:</a:t>
            </a:r>
            <a:br>
              <a:rPr lang="en-US" dirty="0"/>
            </a:br>
            <a:r>
              <a:rPr lang="en-US" dirty="0"/>
              <a:t>Parent/Child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075038"/>
            <a:ext cx="8503443" cy="2933796"/>
          </a:xfrm>
        </p:spPr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dirty="0" err="1"/>
              <a:t>const</a:t>
            </a:r>
            <a:r>
              <a:rPr lang="en-US" sz="2000" dirty="0"/>
              <a:t> routes: Routes = [</a:t>
            </a:r>
          </a:p>
          <a:p>
            <a:pPr marL="0" lvl="0" indent="0">
              <a:buClrTx/>
              <a:buSzTx/>
              <a:buNone/>
            </a:pPr>
            <a:r>
              <a:rPr lang="mr-IN" sz="2000" dirty="0"/>
              <a:t>…</a:t>
            </a:r>
            <a:endParaRPr lang="en-US" sz="2000" dirty="0"/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{ path: 'articles', </a:t>
            </a:r>
            <a:r>
              <a:rPr lang="en-US" sz="2000" dirty="0">
                <a:solidFill>
                  <a:srgbClr val="0070C0"/>
                </a:solidFill>
              </a:rPr>
              <a:t>children</a:t>
            </a:r>
            <a:r>
              <a:rPr lang="en-US" sz="2000" dirty="0"/>
              <a:t>: [</a:t>
            </a:r>
          </a:p>
          <a:p>
            <a:pPr marL="0" lvl="0" indent="0"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</a:rPr>
              <a:t>    { path: '', component: </a:t>
            </a:r>
            <a:r>
              <a:rPr lang="en-US" sz="2000" dirty="0" err="1">
                <a:solidFill>
                  <a:schemeClr val="tx1"/>
                </a:solidFill>
              </a:rPr>
              <a:t>ArticlesComponent</a:t>
            </a:r>
            <a:r>
              <a:rPr lang="en-US" sz="2000" dirty="0">
                <a:solidFill>
                  <a:schemeClr val="tx1"/>
                </a:solidFill>
              </a:rPr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>
                <a:solidFill>
                  <a:srgbClr val="FF0000"/>
                </a:solidFill>
              </a:rPr>
              <a:t>    { path: "read/:id", component: </a:t>
            </a:r>
            <a:r>
              <a:rPr lang="en-US" sz="2000" dirty="0" err="1">
                <a:solidFill>
                  <a:srgbClr val="FF0000"/>
                </a:solidFill>
              </a:rPr>
              <a:t>ArticleComponent</a:t>
            </a:r>
            <a:r>
              <a:rPr lang="en-US" sz="2000" dirty="0">
                <a:solidFill>
                  <a:srgbClr val="FF0000"/>
                </a:solidFill>
              </a:rPr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"edit/:id", component: </a:t>
            </a:r>
            <a:r>
              <a:rPr lang="en-US" sz="2000" dirty="0" err="1"/>
              <a:t>EditArticleComponent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"search/:tech/:keyword", component: </a:t>
            </a:r>
            <a:r>
              <a:rPr lang="en-US" sz="2000" dirty="0" err="1"/>
              <a:t>ArticleSearchResultsComponent</a:t>
            </a:r>
            <a:r>
              <a:rPr lang="en-US" sz="2000" dirty="0"/>
              <a:t> }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]}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];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Navigate to </a:t>
            </a:r>
            <a:r>
              <a:rPr lang="en-US" sz="2400" b="1" i="1" dirty="0">
                <a:solidFill>
                  <a:schemeClr val="tx1"/>
                </a:solidFill>
              </a:rPr>
              <a:t>"</a:t>
            </a:r>
            <a:r>
              <a:rPr lang="en-US" sz="2400" b="1" dirty="0"/>
              <a:t>/articles/read/25</a:t>
            </a:r>
            <a:r>
              <a:rPr lang="en-US" sz="2400" b="1" i="1" dirty="0">
                <a:solidFill>
                  <a:schemeClr val="tx1"/>
                </a:solidFill>
              </a:rPr>
              <a:t>"</a:t>
            </a:r>
            <a:r>
              <a:rPr lang="en-US" sz="2400" dirty="0"/>
              <a:t> will trigger this path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And pass 25 as the </a:t>
            </a:r>
            <a:r>
              <a:rPr lang="en-US" sz="2400" b="1" dirty="0"/>
              <a:t>id</a:t>
            </a:r>
          </a:p>
        </p:txBody>
      </p:sp>
    </p:spTree>
    <p:extLst>
      <p:ext uri="{BB962C8B-B14F-4D97-AF65-F5344CB8AC3E}">
        <p14:creationId xmlns:p14="http://schemas.microsoft.com/office/powerpoint/2010/main" val="17735181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configuration:</a:t>
            </a:r>
            <a:br>
              <a:rPr lang="en-US" dirty="0"/>
            </a:br>
            <a:r>
              <a:rPr lang="en-US" dirty="0"/>
              <a:t>Parent/Child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075038"/>
            <a:ext cx="8503443" cy="2933796"/>
          </a:xfrm>
        </p:spPr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000" dirty="0" err="1"/>
              <a:t>const</a:t>
            </a:r>
            <a:r>
              <a:rPr lang="en-US" sz="2000" dirty="0"/>
              <a:t> routes: Routes = [</a:t>
            </a:r>
          </a:p>
          <a:p>
            <a:pPr marL="0" lvl="0" indent="0">
              <a:buClrTx/>
              <a:buSzTx/>
              <a:buNone/>
            </a:pPr>
            <a:r>
              <a:rPr lang="mr-IN" sz="2000" dirty="0"/>
              <a:t>…</a:t>
            </a:r>
            <a:endParaRPr lang="en-US" sz="2000" dirty="0"/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{ path: 'articles', </a:t>
            </a:r>
            <a:r>
              <a:rPr lang="en-US" sz="2000" dirty="0">
                <a:solidFill>
                  <a:srgbClr val="0070C0"/>
                </a:solidFill>
              </a:rPr>
              <a:t>children</a:t>
            </a:r>
            <a:r>
              <a:rPr lang="en-US" sz="2000" dirty="0"/>
              <a:t>: [</a:t>
            </a:r>
          </a:p>
          <a:p>
            <a:pPr marL="0" lvl="0" indent="0"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</a:rPr>
              <a:t>    { path: '', component: </a:t>
            </a:r>
            <a:r>
              <a:rPr lang="en-US" sz="2000" dirty="0" err="1">
                <a:solidFill>
                  <a:schemeClr val="tx1"/>
                </a:solidFill>
              </a:rPr>
              <a:t>ArticlesComponent</a:t>
            </a:r>
            <a:r>
              <a:rPr lang="en-US" sz="2000" dirty="0">
                <a:solidFill>
                  <a:schemeClr val="tx1"/>
                </a:solidFill>
              </a:rPr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>
                <a:solidFill>
                  <a:schemeClr val="tx1"/>
                </a:solidFill>
              </a:rPr>
              <a:t>    { path: "read/:id", component: </a:t>
            </a:r>
            <a:r>
              <a:rPr lang="en-US" sz="2000" dirty="0" err="1">
                <a:solidFill>
                  <a:schemeClr val="tx1"/>
                </a:solidFill>
              </a:rPr>
              <a:t>ArticleComponent</a:t>
            </a:r>
            <a:r>
              <a:rPr lang="en-US" sz="2000" dirty="0">
                <a:solidFill>
                  <a:schemeClr val="tx1"/>
                </a:solidFill>
              </a:rPr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  { path: "edit/:id", component: </a:t>
            </a:r>
            <a:r>
              <a:rPr lang="en-US" sz="2000" dirty="0" err="1"/>
              <a:t>EditArticleComponent</a:t>
            </a:r>
            <a:r>
              <a:rPr lang="en-US" sz="2000" dirty="0"/>
              <a:t> },</a:t>
            </a:r>
          </a:p>
          <a:p>
            <a:pPr marL="0" lvl="0" indent="0">
              <a:buClrTx/>
              <a:buSzTx/>
              <a:buNone/>
            </a:pPr>
            <a:r>
              <a:rPr lang="en-US" sz="2000" dirty="0">
                <a:solidFill>
                  <a:srgbClr val="FF0000"/>
                </a:solidFill>
              </a:rPr>
              <a:t>    { path: "search/:tech/:keyword", component: </a:t>
            </a:r>
            <a:r>
              <a:rPr lang="en-US" sz="2000" dirty="0" err="1">
                <a:solidFill>
                  <a:srgbClr val="FF0000"/>
                </a:solidFill>
              </a:rPr>
              <a:t>ArticleSearchResultsComponent</a:t>
            </a:r>
            <a:r>
              <a:rPr lang="en-US" sz="2000" dirty="0">
                <a:solidFill>
                  <a:srgbClr val="FF0000"/>
                </a:solidFill>
              </a:rPr>
              <a:t> }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  ]}</a:t>
            </a:r>
          </a:p>
          <a:p>
            <a:pPr marL="0" lvl="0" indent="0">
              <a:buClrTx/>
              <a:buSzTx/>
              <a:buNone/>
            </a:pPr>
            <a:r>
              <a:rPr lang="en-US" sz="2000" dirty="0"/>
              <a:t>];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Navigate to </a:t>
            </a:r>
            <a:r>
              <a:rPr lang="en-US" sz="2400" b="1" i="1" dirty="0">
                <a:solidFill>
                  <a:schemeClr val="tx1"/>
                </a:solidFill>
              </a:rPr>
              <a:t>"</a:t>
            </a:r>
            <a:r>
              <a:rPr lang="en-US" sz="2400" b="1" dirty="0"/>
              <a:t>/articles/search/web/angular</a:t>
            </a:r>
            <a:r>
              <a:rPr lang="en-US" sz="2400" b="1" i="1" dirty="0">
                <a:solidFill>
                  <a:schemeClr val="tx1"/>
                </a:solidFill>
              </a:rPr>
              <a:t>"</a:t>
            </a:r>
            <a:r>
              <a:rPr lang="en-US" sz="2400" dirty="0"/>
              <a:t> will trigger this path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And pass </a:t>
            </a:r>
            <a:r>
              <a:rPr lang="en-US" sz="2400" b="1" dirty="0"/>
              <a:t>web</a:t>
            </a:r>
            <a:r>
              <a:rPr lang="en-US" sz="2400" dirty="0"/>
              <a:t> as the </a:t>
            </a:r>
            <a:r>
              <a:rPr lang="en-US" sz="2400" b="1" dirty="0"/>
              <a:t>tech</a:t>
            </a:r>
            <a:r>
              <a:rPr lang="en-US" sz="2400" dirty="0"/>
              <a:t> and </a:t>
            </a:r>
            <a:r>
              <a:rPr lang="en-US" sz="2400" b="1" dirty="0"/>
              <a:t>angular</a:t>
            </a:r>
            <a:r>
              <a:rPr lang="en-US" sz="2400" dirty="0"/>
              <a:t> as the </a:t>
            </a:r>
            <a:r>
              <a:rPr lang="en-US" sz="2400" b="1" dirty="0"/>
              <a:t>keyword</a:t>
            </a:r>
          </a:p>
        </p:txBody>
      </p:sp>
    </p:spTree>
    <p:extLst>
      <p:ext uri="{BB962C8B-B14F-4D97-AF65-F5344CB8AC3E}">
        <p14:creationId xmlns:p14="http://schemas.microsoft.com/office/powerpoint/2010/main" val="41059128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from template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Add [</a:t>
            </a:r>
            <a:r>
              <a:rPr lang="en-US" sz="2400" dirty="0" err="1"/>
              <a:t>nsRouterLink</a:t>
            </a:r>
            <a:r>
              <a:rPr lang="en-US" sz="2400" dirty="0"/>
              <a:t>] to provide navigation instructions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&lt;Label text="Angular Navigation" 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	</a:t>
            </a:r>
            <a:r>
              <a:rPr lang="en-US" sz="2400" b="1" i="1" dirty="0">
                <a:solidFill>
                  <a:srgbClr val="FF0000"/>
                </a:solidFill>
              </a:rPr>
              <a:t>[</a:t>
            </a:r>
            <a:r>
              <a:rPr lang="en-US" sz="2400" b="1" i="1" dirty="0" err="1">
                <a:solidFill>
                  <a:srgbClr val="FF0000"/>
                </a:solidFill>
              </a:rPr>
              <a:t>nsRouterLink</a:t>
            </a:r>
            <a:r>
              <a:rPr lang="en-US" sz="2400" b="1" i="1" dirty="0">
                <a:solidFill>
                  <a:srgbClr val="FF0000"/>
                </a:solidFill>
              </a:rPr>
              <a:t>]</a:t>
            </a:r>
            <a:r>
              <a:rPr lang="en-US" sz="2400" i="1" dirty="0"/>
              <a:t>="[</a:t>
            </a:r>
            <a:r>
              <a:rPr lang="en-US" sz="2400" b="1" i="1" dirty="0">
                <a:solidFill>
                  <a:srgbClr val="0070C0"/>
                </a:solidFill>
              </a:rPr>
              <a:t>'/articles/read'</a:t>
            </a:r>
            <a:r>
              <a:rPr lang="en-US" sz="2400" i="1" dirty="0"/>
              <a:t>, </a:t>
            </a:r>
            <a:r>
              <a:rPr lang="en-US" sz="2400" b="1" i="1" dirty="0">
                <a:solidFill>
                  <a:srgbClr val="0070C0"/>
                </a:solidFill>
              </a:rPr>
              <a:t>'5'</a:t>
            </a:r>
            <a:r>
              <a:rPr lang="en-US" sz="2400" i="1" dirty="0"/>
              <a:t>]"&gt;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&lt;/Label&gt;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Will navigate to </a:t>
            </a:r>
            <a:r>
              <a:rPr lang="en-US" sz="2400" b="1" i="1" dirty="0">
                <a:solidFill>
                  <a:srgbClr val="0070C0"/>
                </a:solidFill>
              </a:rPr>
              <a:t>'/articles/read/5' </a:t>
            </a:r>
            <a:r>
              <a:rPr lang="en-US" sz="2400" i="1" dirty="0">
                <a:solidFill>
                  <a:schemeClr val="tx1"/>
                </a:solidFill>
              </a:rPr>
              <a:t>path.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66707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from template</a:t>
            </a:r>
            <a:br>
              <a:rPr lang="en-US" dirty="0"/>
            </a:br>
            <a:r>
              <a:rPr lang="en-US" dirty="0"/>
              <a:t>Relative paths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Navigate to parent: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[</a:t>
            </a:r>
            <a:r>
              <a:rPr lang="en-US" sz="2400" i="1" dirty="0" err="1"/>
              <a:t>nsRouterLink</a:t>
            </a:r>
            <a:r>
              <a:rPr lang="en-US" sz="2400" i="1" dirty="0"/>
              <a:t>]="['</a:t>
            </a:r>
            <a:r>
              <a:rPr lang="en-US" sz="2400" b="1" i="1" dirty="0">
                <a:solidFill>
                  <a:srgbClr val="FF0000"/>
                </a:solidFill>
              </a:rPr>
              <a:t>..</a:t>
            </a:r>
            <a:r>
              <a:rPr lang="en-US" sz="2400" i="1" dirty="0"/>
              <a:t>']"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Navigate to sibling:</a:t>
            </a:r>
            <a:br>
              <a:rPr lang="en-US" sz="2400" dirty="0"/>
            </a:br>
            <a:r>
              <a:rPr lang="en-US" sz="2400" i="1" dirty="0"/>
              <a:t>[</a:t>
            </a:r>
            <a:r>
              <a:rPr lang="en-US" sz="2400" i="1" dirty="0" err="1"/>
              <a:t>nsRouterLink</a:t>
            </a:r>
            <a:r>
              <a:rPr lang="en-US" sz="2400" i="1" dirty="0"/>
              <a:t>]="['</a:t>
            </a:r>
            <a:r>
              <a:rPr lang="en-US" sz="2400" b="1" i="1" dirty="0">
                <a:solidFill>
                  <a:srgbClr val="FF0000"/>
                </a:solidFill>
              </a:rPr>
              <a:t>../sibling</a:t>
            </a:r>
            <a:r>
              <a:rPr lang="en-US" sz="2400" i="1" dirty="0"/>
              <a:t>']"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Navigate to child:</a:t>
            </a:r>
            <a:br>
              <a:rPr lang="en-US" sz="2400" dirty="0"/>
            </a:br>
            <a:r>
              <a:rPr lang="en-US" sz="2400" i="1" dirty="0"/>
              <a:t>[</a:t>
            </a:r>
            <a:r>
              <a:rPr lang="en-US" sz="2400" i="1" dirty="0" err="1"/>
              <a:t>nsRouterLink</a:t>
            </a:r>
            <a:r>
              <a:rPr lang="en-US" sz="2400" i="1" dirty="0"/>
              <a:t>]="['</a:t>
            </a:r>
            <a:r>
              <a:rPr lang="en-US" sz="2400" b="1" i="1" dirty="0">
                <a:solidFill>
                  <a:srgbClr val="FF0000"/>
                </a:solidFill>
              </a:rPr>
              <a:t>./child</a:t>
            </a:r>
            <a:r>
              <a:rPr lang="en-US" sz="2400" i="1" dirty="0"/>
              <a:t>']"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[</a:t>
            </a:r>
            <a:r>
              <a:rPr lang="en-US" sz="2400" i="1" dirty="0" err="1"/>
              <a:t>nsRouterLink</a:t>
            </a:r>
            <a:r>
              <a:rPr lang="en-US" sz="2400" i="1" dirty="0"/>
              <a:t>]="['</a:t>
            </a:r>
            <a:r>
              <a:rPr lang="en-US" sz="2400" b="1" i="1" dirty="0">
                <a:solidFill>
                  <a:srgbClr val="FF0000"/>
                </a:solidFill>
              </a:rPr>
              <a:t>child</a:t>
            </a:r>
            <a:r>
              <a:rPr lang="en-US" sz="2400" i="1" dirty="0"/>
              <a:t>']"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24801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from template</a:t>
            </a:r>
            <a:br>
              <a:rPr lang="en-US" dirty="0"/>
            </a:br>
            <a:r>
              <a:rPr lang="en-US" dirty="0"/>
              <a:t>Clear History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 </a:t>
            </a:r>
            <a:r>
              <a:rPr lang="en-US" b="1" dirty="0" err="1">
                <a:solidFill>
                  <a:srgbClr val="FF2600"/>
                </a:solidFill>
              </a:rPr>
              <a:t>clearHistory</a:t>
            </a:r>
            <a:r>
              <a:rPr lang="en-US" dirty="0">
                <a:solidFill>
                  <a:srgbClr val="FF2600"/>
                </a:solidFill>
              </a:rPr>
              <a:t> </a:t>
            </a:r>
            <a:r>
              <a:rPr lang="en-US" dirty="0"/>
              <a:t>to clear the navigation stack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&lt;Label text="Back to Articles" [</a:t>
            </a:r>
            <a:r>
              <a:rPr lang="en-US" sz="2400" i="1" dirty="0" err="1"/>
              <a:t>nsRouterLink</a:t>
            </a:r>
            <a:r>
              <a:rPr lang="en-US" sz="2400" i="1" dirty="0"/>
              <a:t>]="['..']" 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	</a:t>
            </a:r>
            <a:r>
              <a:rPr lang="en-US" sz="2400" b="1" i="1" dirty="0" err="1">
                <a:solidFill>
                  <a:srgbClr val="FF0000"/>
                </a:solidFill>
              </a:rPr>
              <a:t>clearHistory</a:t>
            </a:r>
            <a:r>
              <a:rPr lang="en-US" sz="2400" i="1" dirty="0"/>
              <a:t>="</a:t>
            </a:r>
            <a:r>
              <a:rPr lang="en-US" sz="2400" b="1" i="1" dirty="0">
                <a:solidFill>
                  <a:srgbClr val="0070C0"/>
                </a:solidFill>
              </a:rPr>
              <a:t>true</a:t>
            </a:r>
            <a:r>
              <a:rPr lang="en-US" sz="2400" i="1" dirty="0"/>
              <a:t>"&gt;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&lt;/Label&gt;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499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binding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Add </a:t>
            </a:r>
            <a:r>
              <a:rPr lang="en-US" sz="2400" dirty="0">
                <a:solidFill>
                  <a:srgbClr val="FF2600"/>
                </a:solidFill>
              </a:rPr>
              <a:t>[ ] </a:t>
            </a:r>
            <a:r>
              <a:rPr lang="en-US" sz="2400" dirty="0"/>
              <a:t>around the attribute to bind and provide the </a:t>
            </a:r>
            <a:r>
              <a:rPr lang="en-US" sz="2400" dirty="0">
                <a:solidFill>
                  <a:srgbClr val="0070C0"/>
                </a:solidFill>
              </a:rPr>
              <a:t>attribute</a:t>
            </a:r>
            <a:r>
              <a:rPr lang="en-US" sz="2400" dirty="0"/>
              <a:t> to bind</a:t>
            </a:r>
          </a:p>
          <a:p>
            <a:pPr marL="0" lvl="0" indent="0">
              <a:buClrTx/>
              <a:buSzTx/>
              <a:buNone/>
            </a:pPr>
            <a:endParaRPr lang="en-US" sz="2000" dirty="0"/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&lt;Label </a:t>
            </a:r>
            <a:r>
              <a:rPr lang="en-US" sz="2000" i="1" dirty="0">
                <a:solidFill>
                  <a:srgbClr val="FF0000"/>
                </a:solidFill>
              </a:rPr>
              <a:t>[</a:t>
            </a:r>
            <a:r>
              <a:rPr lang="en-US" sz="2000" i="1" dirty="0"/>
              <a:t>text</a:t>
            </a:r>
            <a:r>
              <a:rPr lang="en-US" sz="2000" i="1" dirty="0">
                <a:solidFill>
                  <a:srgbClr val="FF0000"/>
                </a:solidFill>
              </a:rPr>
              <a:t>]</a:t>
            </a:r>
            <a:r>
              <a:rPr lang="en-US" sz="2000" i="1" dirty="0"/>
              <a:t>="</a:t>
            </a:r>
            <a:r>
              <a:rPr lang="en-US" sz="2000" i="1" dirty="0" err="1">
                <a:solidFill>
                  <a:srgbClr val="0070C0"/>
                </a:solidFill>
              </a:rPr>
              <a:t>profile.name</a:t>
            </a:r>
            <a:r>
              <a:rPr lang="en-US" sz="2000" i="1" dirty="0"/>
              <a:t>"&gt;&lt;/Label&gt;</a:t>
            </a:r>
          </a:p>
          <a:p>
            <a:pPr marL="0" lvl="0" indent="0">
              <a:buClrTx/>
              <a:buSzTx/>
              <a:buNone/>
            </a:pPr>
            <a:endParaRPr lang="en-US" sz="2000" i="1" dirty="0"/>
          </a:p>
          <a:p>
            <a:pPr marL="0" lvl="0" indent="0">
              <a:buClrTx/>
              <a:buSzTx/>
              <a:buNone/>
            </a:pPr>
            <a:r>
              <a:rPr lang="en-US" sz="2000" i="1" dirty="0"/>
              <a:t>&lt;</a:t>
            </a:r>
            <a:r>
              <a:rPr lang="en-US" sz="2000" i="1" dirty="0" err="1"/>
              <a:t>TextField</a:t>
            </a:r>
            <a:r>
              <a:rPr lang="en-US" sz="2000" i="1" dirty="0"/>
              <a:t> </a:t>
            </a:r>
            <a:r>
              <a:rPr lang="en-US" sz="2000" i="1" dirty="0">
                <a:solidFill>
                  <a:srgbClr val="FF0000"/>
                </a:solidFill>
              </a:rPr>
              <a:t>[</a:t>
            </a:r>
            <a:r>
              <a:rPr lang="en-US" sz="2000" i="1" dirty="0"/>
              <a:t>text</a:t>
            </a:r>
            <a:r>
              <a:rPr lang="en-US" sz="2000" i="1" dirty="0">
                <a:solidFill>
                  <a:srgbClr val="FF0000"/>
                </a:solidFill>
              </a:rPr>
              <a:t>]</a:t>
            </a:r>
            <a:r>
              <a:rPr lang="en-US" sz="2000" i="1" dirty="0"/>
              <a:t>="</a:t>
            </a:r>
            <a:r>
              <a:rPr lang="en-US" sz="2000" i="1" dirty="0" err="1">
                <a:solidFill>
                  <a:srgbClr val="0070C0"/>
                </a:solidFill>
              </a:rPr>
              <a:t>profile.name</a:t>
            </a:r>
            <a:r>
              <a:rPr lang="en-US" sz="2000" i="1" dirty="0"/>
              <a:t>" hint="name"&gt;&lt;/</a:t>
            </a:r>
            <a:r>
              <a:rPr lang="en-US" sz="2000" i="1" dirty="0" err="1"/>
              <a:t>TextField</a:t>
            </a:r>
            <a:r>
              <a:rPr lang="en-US" sz="2000" i="1" dirty="0"/>
              <a:t>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071762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with code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Navigation is easy:</a:t>
            </a:r>
          </a:p>
          <a:p>
            <a:pPr marL="0" lvl="0" indent="0">
              <a:buClrTx/>
              <a:buSzTx/>
              <a:buNone/>
            </a:pPr>
            <a:r>
              <a:rPr lang="en-US" sz="2400" b="1" dirty="0"/>
              <a:t>1. import the router you need,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2. inject the router in the constructor,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3. call navigate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import { Router } from '@angular/router';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// or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import { </a:t>
            </a:r>
            <a:r>
              <a:rPr lang="en-US" sz="2400" i="1" dirty="0" err="1"/>
              <a:t>RouterExtensions</a:t>
            </a:r>
            <a:r>
              <a:rPr lang="en-US" sz="2400" i="1" dirty="0"/>
              <a:t> } from '</a:t>
            </a:r>
            <a:r>
              <a:rPr lang="en-US" sz="2400" i="1" dirty="0" err="1"/>
              <a:t>nativescript</a:t>
            </a:r>
            <a:r>
              <a:rPr lang="en-US" sz="2400" i="1" dirty="0"/>
              <a:t>-angular';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49663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with code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Navigation is easy: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1. import the router you need,</a:t>
            </a:r>
          </a:p>
          <a:p>
            <a:pPr marL="0" lvl="0" indent="0">
              <a:buClrTx/>
              <a:buSzTx/>
              <a:buNone/>
            </a:pPr>
            <a:r>
              <a:rPr lang="en-US" sz="2400" b="1" dirty="0"/>
              <a:t>2. inject the router in the constructor,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3. call navigate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constructor(</a:t>
            </a:r>
            <a:r>
              <a:rPr lang="en-US" sz="2400" b="1" i="1" dirty="0">
                <a:solidFill>
                  <a:srgbClr val="FF2600"/>
                </a:solidFill>
              </a:rPr>
              <a:t>private router: </a:t>
            </a:r>
            <a:r>
              <a:rPr lang="en-US" sz="2400" b="1" i="1" dirty="0" err="1">
                <a:solidFill>
                  <a:srgbClr val="0070C0"/>
                </a:solidFill>
              </a:rPr>
              <a:t>RouterExtensions</a:t>
            </a:r>
            <a:r>
              <a:rPr lang="en-US" sz="2400" i="1" dirty="0"/>
              <a:t>) {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}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022050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with code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Navigation is easy: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1. import the router you need,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2. inject the router in the constructor,</a:t>
            </a:r>
          </a:p>
          <a:p>
            <a:pPr marL="0" lvl="0" indent="0">
              <a:buClrTx/>
              <a:buSzTx/>
              <a:buNone/>
            </a:pPr>
            <a:r>
              <a:rPr lang="en-US" sz="2400" b="1" dirty="0"/>
              <a:t>3. call navigate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 err="1"/>
              <a:t>readArticle</a:t>
            </a:r>
            <a:r>
              <a:rPr lang="en-US" sz="2400" i="1" dirty="0"/>
              <a:t>(id: number) {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i="1" dirty="0" err="1"/>
              <a:t>this.</a:t>
            </a:r>
            <a:r>
              <a:rPr lang="en-US" sz="2400" b="1" i="1" dirty="0" err="1">
                <a:solidFill>
                  <a:srgbClr val="FF0000"/>
                </a:solidFill>
              </a:rPr>
              <a:t>router.navigate</a:t>
            </a:r>
            <a:r>
              <a:rPr lang="en-US" sz="2400" i="1" dirty="0"/>
              <a:t>(['</a:t>
            </a:r>
            <a:r>
              <a:rPr lang="en-US" sz="2400" b="1" i="1" dirty="0">
                <a:solidFill>
                  <a:srgbClr val="0070C0"/>
                </a:solidFill>
              </a:rPr>
              <a:t>/articles/read'</a:t>
            </a:r>
            <a:r>
              <a:rPr lang="en-US" sz="2400" i="1" dirty="0"/>
              <a:t>, </a:t>
            </a:r>
            <a:r>
              <a:rPr lang="en-US" sz="2400" b="1" i="1" dirty="0">
                <a:solidFill>
                  <a:srgbClr val="0070C0"/>
                </a:solidFill>
              </a:rPr>
              <a:t>id</a:t>
            </a:r>
            <a:r>
              <a:rPr lang="en-US" sz="2400" i="1" dirty="0"/>
              <a:t>]);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}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5352066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with code</a:t>
            </a:r>
            <a:br>
              <a:rPr lang="en-US" dirty="0"/>
            </a:br>
            <a:r>
              <a:rPr lang="en-US" dirty="0"/>
              <a:t>Router vs </a:t>
            </a:r>
            <a:r>
              <a:rPr lang="en-US" dirty="0" err="1"/>
              <a:t>RouterExtensions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 err="1"/>
              <a:t>RouterExtensions</a:t>
            </a:r>
            <a:r>
              <a:rPr lang="en-US" sz="2400" dirty="0"/>
              <a:t> provides additional options like:</a:t>
            </a:r>
          </a:p>
          <a:p>
            <a:pPr marL="342900" lvl="0" indent="-342900">
              <a:buClrTx/>
              <a:buSzTx/>
              <a:buFontTx/>
              <a:buChar char="-"/>
            </a:pPr>
            <a:r>
              <a:rPr lang="en-US" sz="2400" dirty="0"/>
              <a:t>Page transition</a:t>
            </a:r>
          </a:p>
          <a:p>
            <a:pPr marL="342900" lvl="0" indent="-342900">
              <a:buClrTx/>
              <a:buSzTx/>
              <a:buFontTx/>
              <a:buChar char="-"/>
            </a:pPr>
            <a:r>
              <a:rPr lang="en-US" sz="2400" dirty="0"/>
              <a:t>Navigate back</a:t>
            </a:r>
          </a:p>
          <a:p>
            <a:pPr marL="342900" lvl="0" indent="-342900">
              <a:buClrTx/>
              <a:buSzTx/>
              <a:buFontTx/>
              <a:buChar char="-"/>
            </a:pPr>
            <a:r>
              <a:rPr lang="en-US" sz="2400" dirty="0"/>
              <a:t>Clear History</a:t>
            </a:r>
          </a:p>
          <a:p>
            <a:pPr marL="342900" lvl="0" indent="-342900">
              <a:buClrTx/>
              <a:buSzTx/>
              <a:buFontTx/>
              <a:buChar char="-"/>
            </a:pPr>
            <a:r>
              <a:rPr lang="en-US" sz="2400" dirty="0"/>
              <a:t>Etc.</a:t>
            </a:r>
          </a:p>
          <a:p>
            <a:pPr marL="342900" lvl="0" indent="-342900">
              <a:buClrTx/>
              <a:buSzTx/>
              <a:buFontTx/>
              <a:buChar char="-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9429710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with code</a:t>
            </a:r>
            <a:br>
              <a:rPr lang="en-US" dirty="0"/>
            </a:br>
            <a:r>
              <a:rPr lang="en-US" dirty="0"/>
              <a:t>Relative Path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b="1" dirty="0"/>
              <a:t>1. import </a:t>
            </a:r>
            <a:r>
              <a:rPr lang="en-US" sz="2400" b="1" dirty="0" err="1"/>
              <a:t>ActivatedRoute</a:t>
            </a:r>
            <a:endParaRPr lang="en-US" sz="2400" b="1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2. inject it in the constructor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3. provide it as a parameter for `navigate`, as `</a:t>
            </a:r>
            <a:r>
              <a:rPr lang="en-US" sz="2400" dirty="0" err="1"/>
              <a:t>relativeTo</a:t>
            </a:r>
            <a:r>
              <a:rPr lang="en-US" sz="2400" dirty="0"/>
              <a:t>`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i="1" dirty="0"/>
              <a:t>import { </a:t>
            </a:r>
            <a:r>
              <a:rPr lang="en-US" sz="2400" b="1" i="1" dirty="0" err="1">
                <a:solidFill>
                  <a:srgbClr val="FF0000"/>
                </a:solidFill>
              </a:rPr>
              <a:t>ActivatedRoute</a:t>
            </a:r>
            <a:r>
              <a:rPr lang="en-US" sz="2400" i="1" dirty="0"/>
              <a:t> } from '</a:t>
            </a:r>
            <a:r>
              <a:rPr lang="en-US" sz="2400" b="1" i="1" dirty="0">
                <a:solidFill>
                  <a:srgbClr val="0070C0"/>
                </a:solidFill>
              </a:rPr>
              <a:t>@angular/router</a:t>
            </a:r>
            <a:r>
              <a:rPr lang="en-US" sz="2400" i="1" dirty="0"/>
              <a:t>';</a:t>
            </a:r>
          </a:p>
        </p:txBody>
      </p:sp>
    </p:spTree>
    <p:extLst>
      <p:ext uri="{BB962C8B-B14F-4D97-AF65-F5344CB8AC3E}">
        <p14:creationId xmlns:p14="http://schemas.microsoft.com/office/powerpoint/2010/main" val="205821616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with code</a:t>
            </a:r>
            <a:br>
              <a:rPr lang="en-US" dirty="0"/>
            </a:br>
            <a:r>
              <a:rPr lang="en-US" dirty="0"/>
              <a:t>Relative Path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1. import </a:t>
            </a:r>
            <a:r>
              <a:rPr lang="en-US" sz="2400" dirty="0" err="1"/>
              <a:t>ActivatedRoute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b="1" dirty="0"/>
              <a:t>2. inject it in the constructor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3. provide it as a parameter for `navigate`, as `</a:t>
            </a:r>
            <a:r>
              <a:rPr lang="en-US" sz="2400" dirty="0" err="1"/>
              <a:t>relativeTo</a:t>
            </a:r>
            <a:r>
              <a:rPr lang="en-US" sz="2400" dirty="0"/>
              <a:t>`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constructor(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private router: </a:t>
            </a:r>
            <a:r>
              <a:rPr lang="en-US" sz="2400" i="1" dirty="0" err="1"/>
              <a:t>RouterExtensions</a:t>
            </a:r>
            <a:r>
              <a:rPr lang="en-US" sz="2400" i="1" dirty="0"/>
              <a:t>,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private </a:t>
            </a:r>
            <a:r>
              <a:rPr lang="en-US" sz="2400" b="1" i="1" dirty="0">
                <a:solidFill>
                  <a:srgbClr val="FF0000"/>
                </a:solidFill>
              </a:rPr>
              <a:t>route</a:t>
            </a:r>
            <a:r>
              <a:rPr lang="en-US" sz="2400" i="1" dirty="0"/>
              <a:t>: </a:t>
            </a:r>
            <a:r>
              <a:rPr lang="en-US" sz="2400" b="1" i="1" dirty="0" err="1">
                <a:solidFill>
                  <a:srgbClr val="0070C0"/>
                </a:solidFill>
              </a:rPr>
              <a:t>ActivatedRoute</a:t>
            </a:r>
            <a:r>
              <a:rPr lang="en-US" sz="2400" i="1" dirty="0"/>
              <a:t>) {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041677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with code</a:t>
            </a:r>
            <a:br>
              <a:rPr lang="en-US" dirty="0"/>
            </a:br>
            <a:r>
              <a:rPr lang="en-US" dirty="0"/>
              <a:t>Relative Path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1. import </a:t>
            </a:r>
            <a:r>
              <a:rPr lang="en-US" sz="2400" dirty="0" err="1"/>
              <a:t>ActivatedRoute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2. inject it in the constructor</a:t>
            </a:r>
          </a:p>
          <a:p>
            <a:pPr marL="0" lvl="0" indent="0">
              <a:buClrTx/>
              <a:buSzTx/>
              <a:buNone/>
            </a:pPr>
            <a:r>
              <a:rPr lang="en-US" sz="2400" b="1" dirty="0"/>
              <a:t>3. provide it as a parameter for `navigate`, as `</a:t>
            </a:r>
            <a:r>
              <a:rPr lang="en-US" sz="2400" b="1" dirty="0" err="1"/>
              <a:t>relativeTo</a:t>
            </a:r>
            <a:r>
              <a:rPr lang="en-US" sz="2400" b="1" dirty="0"/>
              <a:t>`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i="1" dirty="0" err="1"/>
              <a:t>this.router.navigate</a:t>
            </a:r>
            <a:r>
              <a:rPr lang="en-US" sz="2400" i="1" dirty="0"/>
              <a:t>(['./read', id], { </a:t>
            </a:r>
            <a:r>
              <a:rPr lang="en-US" sz="2400" b="1" i="1" dirty="0" err="1">
                <a:solidFill>
                  <a:srgbClr val="FF0000"/>
                </a:solidFill>
              </a:rPr>
              <a:t>relativeTo</a:t>
            </a:r>
            <a:r>
              <a:rPr lang="en-US" sz="2400" i="1" dirty="0"/>
              <a:t>: </a:t>
            </a:r>
            <a:r>
              <a:rPr lang="en-US" sz="2400" b="1" i="1" dirty="0" err="1">
                <a:solidFill>
                  <a:srgbClr val="0070C0"/>
                </a:solidFill>
              </a:rPr>
              <a:t>this.route</a:t>
            </a:r>
            <a:r>
              <a:rPr lang="en-US" sz="2400" i="1" dirty="0"/>
              <a:t> });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1576243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with code</a:t>
            </a:r>
            <a:br>
              <a:rPr lang="en-US" dirty="0"/>
            </a:br>
            <a:r>
              <a:rPr lang="en-US" dirty="0"/>
              <a:t>Relative Path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Navigate to parent: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 err="1"/>
              <a:t>this.router.navigate</a:t>
            </a:r>
            <a:r>
              <a:rPr lang="en-US" sz="2400" i="1" dirty="0"/>
              <a:t>(['</a:t>
            </a:r>
            <a:r>
              <a:rPr lang="en-US" sz="2400" b="1" i="1" dirty="0">
                <a:solidFill>
                  <a:srgbClr val="FF0000"/>
                </a:solidFill>
              </a:rPr>
              <a:t>..</a:t>
            </a:r>
            <a:r>
              <a:rPr lang="en-US" sz="2400" i="1" dirty="0"/>
              <a:t>'],         {</a:t>
            </a:r>
            <a:r>
              <a:rPr lang="en-US" sz="2400" b="1" i="1" dirty="0" err="1">
                <a:solidFill>
                  <a:srgbClr val="0070C0"/>
                </a:solidFill>
              </a:rPr>
              <a:t>relativeTo</a:t>
            </a:r>
            <a:r>
              <a:rPr lang="en-US" sz="2400" b="1" i="1" dirty="0">
                <a:solidFill>
                  <a:srgbClr val="0070C0"/>
                </a:solidFill>
              </a:rPr>
              <a:t>: </a:t>
            </a:r>
            <a:r>
              <a:rPr lang="en-US" sz="2400" b="1" i="1" dirty="0" err="1">
                <a:solidFill>
                  <a:srgbClr val="0070C0"/>
                </a:solidFill>
              </a:rPr>
              <a:t>this.route</a:t>
            </a:r>
            <a:r>
              <a:rPr lang="en-US" sz="2400" i="1" dirty="0"/>
              <a:t>});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Navigate to sibling:</a:t>
            </a:r>
            <a:br>
              <a:rPr lang="en-US" sz="2400" dirty="0"/>
            </a:br>
            <a:r>
              <a:rPr lang="en-US" sz="2400" i="1" dirty="0" err="1"/>
              <a:t>this.router.navigate</a:t>
            </a:r>
            <a:r>
              <a:rPr lang="en-US" sz="2400" i="1" dirty="0"/>
              <a:t>(['</a:t>
            </a:r>
            <a:r>
              <a:rPr lang="en-US" sz="2400" b="1" i="1" dirty="0">
                <a:solidFill>
                  <a:srgbClr val="FF0000"/>
                </a:solidFill>
              </a:rPr>
              <a:t>../sibling</a:t>
            </a:r>
            <a:r>
              <a:rPr lang="en-US" sz="2400" i="1" dirty="0"/>
              <a:t>'], {</a:t>
            </a:r>
            <a:r>
              <a:rPr lang="en-US" sz="2400" b="1" i="1" dirty="0" err="1">
                <a:solidFill>
                  <a:srgbClr val="0070C0"/>
                </a:solidFill>
              </a:rPr>
              <a:t>relativeTo</a:t>
            </a:r>
            <a:r>
              <a:rPr lang="en-US" sz="2400" b="1" i="1" dirty="0">
                <a:solidFill>
                  <a:srgbClr val="0070C0"/>
                </a:solidFill>
              </a:rPr>
              <a:t>: </a:t>
            </a:r>
            <a:r>
              <a:rPr lang="en-US" sz="2400" b="1" i="1" dirty="0" err="1">
                <a:solidFill>
                  <a:srgbClr val="0070C0"/>
                </a:solidFill>
              </a:rPr>
              <a:t>this.route</a:t>
            </a:r>
            <a:r>
              <a:rPr lang="en-US" sz="2400" i="1" dirty="0"/>
              <a:t>});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Navigate to child:</a:t>
            </a:r>
            <a:br>
              <a:rPr lang="en-US" sz="2400" dirty="0"/>
            </a:br>
            <a:r>
              <a:rPr lang="en-US" sz="2400" i="1" dirty="0" err="1"/>
              <a:t>this.router.navigate</a:t>
            </a:r>
            <a:r>
              <a:rPr lang="en-US" sz="2400" i="1" dirty="0"/>
              <a:t>(['</a:t>
            </a:r>
            <a:r>
              <a:rPr lang="en-US" sz="2400" b="1" i="1" dirty="0">
                <a:solidFill>
                  <a:srgbClr val="FF0000"/>
                </a:solidFill>
              </a:rPr>
              <a:t>./child</a:t>
            </a:r>
            <a:r>
              <a:rPr lang="en-US" sz="2400" i="1" dirty="0"/>
              <a:t>'],    {</a:t>
            </a:r>
            <a:r>
              <a:rPr lang="en-US" sz="2400" b="1" i="1" dirty="0" err="1">
                <a:solidFill>
                  <a:srgbClr val="0070C0"/>
                </a:solidFill>
              </a:rPr>
              <a:t>relativeTo</a:t>
            </a:r>
            <a:r>
              <a:rPr lang="en-US" sz="2400" b="1" i="1" dirty="0">
                <a:solidFill>
                  <a:srgbClr val="0070C0"/>
                </a:solidFill>
              </a:rPr>
              <a:t>: </a:t>
            </a:r>
            <a:r>
              <a:rPr lang="en-US" sz="2400" b="1" i="1" dirty="0" err="1">
                <a:solidFill>
                  <a:srgbClr val="0070C0"/>
                </a:solidFill>
              </a:rPr>
              <a:t>this.route</a:t>
            </a:r>
            <a:r>
              <a:rPr lang="en-US" sz="2400" i="1" dirty="0"/>
              <a:t>}); 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 err="1"/>
              <a:t>this.router.navigate</a:t>
            </a:r>
            <a:r>
              <a:rPr lang="en-US" sz="2400" i="1" dirty="0"/>
              <a:t>(['</a:t>
            </a:r>
            <a:r>
              <a:rPr lang="en-US" sz="2400" b="1" i="1" dirty="0">
                <a:solidFill>
                  <a:srgbClr val="FF0000"/>
                </a:solidFill>
              </a:rPr>
              <a:t>child</a:t>
            </a:r>
            <a:r>
              <a:rPr lang="en-US" sz="2400" i="1" dirty="0"/>
              <a:t>'],      {</a:t>
            </a:r>
            <a:r>
              <a:rPr lang="en-US" sz="2400" b="1" i="1" dirty="0" err="1">
                <a:solidFill>
                  <a:srgbClr val="0070C0"/>
                </a:solidFill>
              </a:rPr>
              <a:t>relativeTo</a:t>
            </a:r>
            <a:r>
              <a:rPr lang="en-US" sz="2400" b="1" i="1" dirty="0">
                <a:solidFill>
                  <a:srgbClr val="0070C0"/>
                </a:solidFill>
              </a:rPr>
              <a:t>: </a:t>
            </a:r>
            <a:r>
              <a:rPr lang="en-US" sz="2400" b="1" i="1" dirty="0" err="1">
                <a:solidFill>
                  <a:srgbClr val="0070C0"/>
                </a:solidFill>
              </a:rPr>
              <a:t>this.route</a:t>
            </a:r>
            <a:r>
              <a:rPr lang="en-US" sz="2400" i="1" dirty="0"/>
              <a:t>});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251608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 History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To clear history just provide </a:t>
            </a:r>
            <a:r>
              <a:rPr lang="en-US" sz="2400" dirty="0" err="1">
                <a:solidFill>
                  <a:srgbClr val="FF0000"/>
                </a:solidFill>
              </a:rPr>
              <a:t>clearHistory</a:t>
            </a:r>
            <a:r>
              <a:rPr lang="en-US" sz="2400" dirty="0"/>
              <a:t> into </a:t>
            </a:r>
            <a:r>
              <a:rPr lang="en-US" sz="2400" dirty="0">
                <a:solidFill>
                  <a:srgbClr val="0070C0"/>
                </a:solidFill>
              </a:rPr>
              <a:t>navigate</a:t>
            </a:r>
            <a:r>
              <a:rPr lang="en-US" sz="2400" dirty="0"/>
              <a:t>, as an optional parameter: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 err="1"/>
              <a:t>this.router.</a:t>
            </a:r>
            <a:r>
              <a:rPr lang="en-US" sz="2400" dirty="0" err="1">
                <a:solidFill>
                  <a:srgbClr val="0070C0"/>
                </a:solidFill>
              </a:rPr>
              <a:t>navigate</a:t>
            </a:r>
            <a:r>
              <a:rPr lang="en-US" sz="2400" dirty="0"/>
              <a:t>(['/articles', { </a:t>
            </a:r>
            <a:r>
              <a:rPr lang="en-US" sz="2400" dirty="0" err="1">
                <a:solidFill>
                  <a:srgbClr val="FF0000"/>
                </a:solidFill>
              </a:rPr>
              <a:t>clearHistory</a:t>
            </a:r>
            <a:r>
              <a:rPr lang="en-US" sz="2400" dirty="0"/>
              <a:t>: true }]);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232877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back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There are two functions available from </a:t>
            </a:r>
            <a:r>
              <a:rPr lang="en-US" dirty="0" err="1"/>
              <a:t>RouterExtensions</a:t>
            </a:r>
            <a:r>
              <a:rPr lang="en-US" dirty="0"/>
              <a:t>: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/>
              <a:t>this.router.</a:t>
            </a:r>
            <a:r>
              <a:rPr lang="en-US" b="1" dirty="0" err="1">
                <a:solidFill>
                  <a:srgbClr val="0070C0"/>
                </a:solidFill>
              </a:rPr>
              <a:t>back</a:t>
            </a:r>
            <a:r>
              <a:rPr lang="en-US" b="1" dirty="0">
                <a:solidFill>
                  <a:srgbClr val="0070C0"/>
                </a:solidFill>
              </a:rPr>
              <a:t>()</a:t>
            </a:r>
            <a:r>
              <a:rPr lang="en-US" b="1" dirty="0"/>
              <a:t> </a:t>
            </a:r>
            <a:r>
              <a:rPr lang="mr-IN" dirty="0"/>
              <a:t>–</a:t>
            </a:r>
            <a:r>
              <a:rPr lang="en-US" dirty="0"/>
              <a:t> goes one step back</a:t>
            </a:r>
          </a:p>
          <a:p>
            <a:pPr marL="457200" indent="-457200">
              <a:buClrTx/>
              <a:buSzTx/>
              <a:buFontTx/>
              <a:buChar char="-"/>
            </a:pPr>
            <a:r>
              <a:rPr lang="en-US" dirty="0" err="1"/>
              <a:t>this.router.</a:t>
            </a:r>
            <a:r>
              <a:rPr lang="en-US" b="1" dirty="0" err="1">
                <a:solidFill>
                  <a:srgbClr val="0070C0"/>
                </a:solidFill>
              </a:rPr>
              <a:t>backToPreviousPage</a:t>
            </a:r>
            <a:r>
              <a:rPr lang="en-US" b="1" dirty="0">
                <a:solidFill>
                  <a:srgbClr val="0070C0"/>
                </a:solidFill>
              </a:rPr>
              <a:t>() </a:t>
            </a:r>
            <a:r>
              <a:rPr lang="mr-IN" dirty="0"/>
              <a:t>–</a:t>
            </a:r>
            <a:r>
              <a:rPr lang="en-US" dirty="0"/>
              <a:t> goes to the previous page</a:t>
            </a:r>
          </a:p>
        </p:txBody>
      </p:sp>
    </p:spTree>
    <p:extLst>
      <p:ext uri="{BB962C8B-B14F-4D97-AF65-F5344CB8AC3E}">
        <p14:creationId xmlns:p14="http://schemas.microsoft.com/office/powerpoint/2010/main" val="1047253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dirty="0"/>
              <a:t>To bind to an event like:</a:t>
            </a:r>
          </a:p>
          <a:p>
            <a:pPr marL="457200" indent="-457200">
              <a:buClrTx/>
              <a:buSzTx/>
            </a:pPr>
            <a:r>
              <a:rPr lang="en-US" sz="2400" dirty="0"/>
              <a:t>tap, </a:t>
            </a:r>
          </a:p>
          <a:p>
            <a:pPr marL="457200" indent="-457200">
              <a:buClrTx/>
              <a:buSzTx/>
            </a:pPr>
            <a:r>
              <a:rPr lang="en-US" sz="2400" dirty="0" err="1"/>
              <a:t>doubleTap</a:t>
            </a:r>
            <a:r>
              <a:rPr lang="en-US" sz="2400" dirty="0"/>
              <a:t>,</a:t>
            </a:r>
          </a:p>
          <a:p>
            <a:pPr marL="457200" indent="-457200">
              <a:buClrTx/>
              <a:buSzTx/>
            </a:pPr>
            <a:r>
              <a:rPr lang="en-US" sz="2400" dirty="0"/>
              <a:t>pinch,</a:t>
            </a:r>
          </a:p>
          <a:p>
            <a:pPr marL="457200" indent="-457200">
              <a:buClrTx/>
              <a:buSzTx/>
            </a:pPr>
            <a:r>
              <a:rPr lang="en-US" sz="2400" dirty="0"/>
              <a:t>pan,</a:t>
            </a:r>
          </a:p>
          <a:p>
            <a:pPr marL="457200" indent="-457200">
              <a:buClrTx/>
              <a:buSzTx/>
            </a:pPr>
            <a:r>
              <a:rPr lang="en-US" sz="2400" dirty="0"/>
              <a:t>swipe,</a:t>
            </a:r>
          </a:p>
          <a:p>
            <a:pPr marL="457200" indent="-457200">
              <a:buClrTx/>
              <a:buSzTx/>
            </a:pPr>
            <a:r>
              <a:rPr lang="en-US" sz="2400" dirty="0"/>
              <a:t>rotation,</a:t>
            </a:r>
          </a:p>
          <a:p>
            <a:pPr marL="457200" indent="-457200">
              <a:buClrTx/>
              <a:buSzTx/>
            </a:pPr>
            <a:r>
              <a:rPr lang="en-US" sz="2400" dirty="0" err="1"/>
              <a:t>longPress</a:t>
            </a:r>
            <a:r>
              <a:rPr lang="en-US" sz="2400" dirty="0"/>
              <a:t>,</a:t>
            </a:r>
          </a:p>
          <a:p>
            <a:pPr marL="457200" indent="-457200">
              <a:buClrTx/>
              <a:buSzTx/>
            </a:pPr>
            <a:r>
              <a:rPr lang="en-US" sz="2400" dirty="0"/>
              <a:t>touch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6146799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0096" y="3150972"/>
            <a:ext cx="1952368" cy="18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ArticlesComponent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back</a:t>
            </a:r>
            <a:br>
              <a:rPr lang="en-US" dirty="0"/>
            </a:br>
            <a:r>
              <a:rPr lang="en-US" dirty="0"/>
              <a:t>back vs </a:t>
            </a:r>
            <a:r>
              <a:rPr lang="en-US" dirty="0" err="1"/>
              <a:t>backToPreviousPage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1. navigate `/articles`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2. navigate `/articles/read/1`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3. navigate `/articles/read/4`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4. navigate `/articles/edit/6`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0980" y="3150972"/>
            <a:ext cx="4317528" cy="18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ReadComponent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942984" y="3150972"/>
            <a:ext cx="1952368" cy="18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EditComponent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343923508"/>
              </p:ext>
            </p:extLst>
          </p:nvPr>
        </p:nvGraphicFramePr>
        <p:xfrm>
          <a:off x="135924" y="3583459"/>
          <a:ext cx="8575590" cy="1445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254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76F1BAB-A767-BB4C-811E-A7BFB0652C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8DB35F0-127F-0943-AA96-DEAA4E9D9A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2D44388-D290-CA41-AF5F-FF1774AEC9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E548FC8-805E-0440-8237-40A8E1D478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CDAAF58-315D-2C43-8248-D5173C2EE3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590F9C9-C264-FC43-AA28-6A7CCCF79C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CE41CCB-F8B6-9A4B-98BA-3B9D496C68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0096" y="3150972"/>
            <a:ext cx="1952368" cy="18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ArticlesComponent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back</a:t>
            </a:r>
            <a:br>
              <a:rPr lang="en-US" dirty="0"/>
            </a:br>
            <a:r>
              <a:rPr lang="en-US" dirty="0"/>
              <a:t>back vs </a:t>
            </a:r>
            <a:r>
              <a:rPr lang="en-US" dirty="0" err="1"/>
              <a:t>backToPreviousPage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 err="1"/>
              <a:t>this.router.back</a:t>
            </a:r>
            <a:r>
              <a:rPr lang="en-US" sz="2400" dirty="0"/>
              <a:t>();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0980" y="3150972"/>
            <a:ext cx="4317528" cy="18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ReadComponent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942984" y="3150972"/>
            <a:ext cx="1952368" cy="18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EditComponent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aphicFrame>
        <p:nvGraphicFramePr>
          <p:cNvPr id="4" name="Diagram 3"/>
          <p:cNvGraphicFramePr/>
          <p:nvPr/>
        </p:nvGraphicFramePr>
        <p:xfrm>
          <a:off x="135924" y="3583459"/>
          <a:ext cx="8575590" cy="1445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Down Arrow 7"/>
          <p:cNvSpPr/>
          <p:nvPr/>
        </p:nvSpPr>
        <p:spPr>
          <a:xfrm>
            <a:off x="7560822" y="2648566"/>
            <a:ext cx="716692" cy="7784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>
            <a:off x="5243384" y="2648566"/>
            <a:ext cx="716692" cy="7784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/>
          <p:cNvSpPr/>
          <p:nvPr/>
        </p:nvSpPr>
        <p:spPr>
          <a:xfrm>
            <a:off x="2876518" y="2648565"/>
            <a:ext cx="716692" cy="7784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559080" y="2648564"/>
            <a:ext cx="716692" cy="7784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10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0" grpId="1" animBg="1"/>
      <p:bldP spid="11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0096" y="3150972"/>
            <a:ext cx="1952368" cy="18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ArticlesComponent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back</a:t>
            </a:r>
            <a:br>
              <a:rPr lang="en-US" dirty="0"/>
            </a:br>
            <a:r>
              <a:rPr lang="en-US" dirty="0"/>
              <a:t>back vs </a:t>
            </a:r>
            <a:r>
              <a:rPr lang="en-US" dirty="0" err="1"/>
              <a:t>backToPreviousPage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 err="1"/>
              <a:t>this.router.backToPreviousPage</a:t>
            </a:r>
            <a:r>
              <a:rPr lang="en-US" sz="2400" dirty="0"/>
              <a:t>();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0980" y="3150972"/>
            <a:ext cx="4317528" cy="18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ReadComponent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942984" y="3150972"/>
            <a:ext cx="1952368" cy="18782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EditComponent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aphicFrame>
        <p:nvGraphicFramePr>
          <p:cNvPr id="4" name="Diagram 3"/>
          <p:cNvGraphicFramePr/>
          <p:nvPr/>
        </p:nvGraphicFramePr>
        <p:xfrm>
          <a:off x="135924" y="3583459"/>
          <a:ext cx="8575590" cy="1445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Down Arrow 7"/>
          <p:cNvSpPr/>
          <p:nvPr/>
        </p:nvSpPr>
        <p:spPr>
          <a:xfrm>
            <a:off x="7560822" y="2648566"/>
            <a:ext cx="716692" cy="7784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>
            <a:off x="5243384" y="2648566"/>
            <a:ext cx="716692" cy="7784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559080" y="2648564"/>
            <a:ext cx="716692" cy="7784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5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parameters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800" b="1" dirty="0"/>
              <a:t>1. import </a:t>
            </a:r>
            <a:r>
              <a:rPr lang="en-US" sz="2800" b="1" dirty="0" err="1"/>
              <a:t>ActivatedRoute</a:t>
            </a:r>
            <a:endParaRPr lang="en-US" sz="2800" b="1" dirty="0"/>
          </a:p>
          <a:p>
            <a:pPr marL="0" lvl="0" indent="0">
              <a:buClrTx/>
              <a:buSzTx/>
              <a:buNone/>
            </a:pPr>
            <a:r>
              <a:rPr lang="en-US" sz="2800" dirty="0"/>
              <a:t>2. inject it in the constructor</a:t>
            </a:r>
          </a:p>
          <a:p>
            <a:pPr marL="0" indent="0">
              <a:buClrTx/>
              <a:buSzTx/>
              <a:buNone/>
            </a:pPr>
            <a:r>
              <a:rPr lang="en-US" sz="2800" dirty="0"/>
              <a:t>3. extract the </a:t>
            </a:r>
            <a:r>
              <a:rPr lang="en-US" sz="2800" dirty="0" err="1"/>
              <a:t>params</a:t>
            </a:r>
            <a:r>
              <a:rPr lang="en-US" sz="2800" dirty="0"/>
              <a:t> from </a:t>
            </a:r>
            <a:r>
              <a:rPr lang="en-US" sz="2800" dirty="0" err="1"/>
              <a:t>route.snapshot.params</a:t>
            </a:r>
            <a:endParaRPr lang="en-US" sz="2800" dirty="0"/>
          </a:p>
          <a:p>
            <a:pPr marL="0" lvl="0" indent="0">
              <a:buClrTx/>
              <a:buSzTx/>
              <a:buNone/>
              <a:defRPr/>
            </a:pPr>
            <a:endParaRPr lang="en-US" sz="2800" dirty="0"/>
          </a:p>
          <a:p>
            <a:pPr marL="0" indent="0">
              <a:buClrTx/>
              <a:buSzTx/>
              <a:buNone/>
            </a:pPr>
            <a:r>
              <a:rPr lang="en-US" sz="2800" i="1" dirty="0"/>
              <a:t>import { </a:t>
            </a:r>
            <a:r>
              <a:rPr lang="en-US" sz="2800" b="1" i="1" dirty="0" err="1">
                <a:solidFill>
                  <a:srgbClr val="FF0000"/>
                </a:solidFill>
              </a:rPr>
              <a:t>ActivatedRoute</a:t>
            </a:r>
            <a:r>
              <a:rPr lang="en-US" sz="2800" i="1" dirty="0"/>
              <a:t> } from '</a:t>
            </a:r>
            <a:r>
              <a:rPr lang="en-US" sz="2800" b="1" i="1" dirty="0">
                <a:solidFill>
                  <a:srgbClr val="0070C0"/>
                </a:solidFill>
              </a:rPr>
              <a:t>@angular/router</a:t>
            </a:r>
            <a:r>
              <a:rPr lang="en-US" sz="2800" i="1" dirty="0"/>
              <a:t>';</a:t>
            </a:r>
          </a:p>
        </p:txBody>
      </p:sp>
    </p:spTree>
    <p:extLst>
      <p:ext uri="{BB962C8B-B14F-4D97-AF65-F5344CB8AC3E}">
        <p14:creationId xmlns:p14="http://schemas.microsoft.com/office/powerpoint/2010/main" val="60018066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parameters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800" dirty="0"/>
              <a:t>1. import </a:t>
            </a:r>
            <a:r>
              <a:rPr lang="en-US" sz="2800" dirty="0" err="1"/>
              <a:t>ActivatedRoute</a:t>
            </a:r>
            <a:endParaRPr lang="en-US" sz="2800" dirty="0"/>
          </a:p>
          <a:p>
            <a:pPr marL="0" lvl="0" indent="0">
              <a:buClrTx/>
              <a:buSzTx/>
              <a:buNone/>
            </a:pPr>
            <a:r>
              <a:rPr lang="en-US" sz="2800" b="1" dirty="0"/>
              <a:t>2. inject it in the constructor</a:t>
            </a:r>
          </a:p>
          <a:p>
            <a:pPr marL="0" indent="0">
              <a:buClrTx/>
              <a:buSzTx/>
              <a:buNone/>
            </a:pPr>
            <a:r>
              <a:rPr lang="en-US" sz="2800" dirty="0"/>
              <a:t>3. extract the </a:t>
            </a:r>
            <a:r>
              <a:rPr lang="en-US" sz="2800" dirty="0" err="1"/>
              <a:t>params</a:t>
            </a:r>
            <a:r>
              <a:rPr lang="en-US" sz="2800" dirty="0"/>
              <a:t> from </a:t>
            </a:r>
            <a:r>
              <a:rPr lang="en-US" sz="2800" dirty="0" err="1"/>
              <a:t>route.snapshot.params</a:t>
            </a:r>
            <a:endParaRPr lang="en-US" sz="2800" dirty="0"/>
          </a:p>
          <a:p>
            <a:pPr marL="0" lvl="0" indent="0">
              <a:buClrTx/>
              <a:buSzTx/>
              <a:buNone/>
              <a:defRPr/>
            </a:pPr>
            <a:endParaRPr lang="en-US" sz="2800" dirty="0"/>
          </a:p>
          <a:p>
            <a:pPr marL="0" lvl="0" indent="0">
              <a:buClrTx/>
              <a:buSzTx/>
              <a:buNone/>
            </a:pPr>
            <a:r>
              <a:rPr lang="en-US" sz="2800" i="1" dirty="0"/>
              <a:t>constructor(</a:t>
            </a:r>
          </a:p>
          <a:p>
            <a:pPr marL="0" lvl="0" indent="0">
              <a:buClrTx/>
              <a:buSzTx/>
              <a:buNone/>
            </a:pPr>
            <a:r>
              <a:rPr lang="en-US" sz="2800" i="1" dirty="0"/>
              <a:t>  private router: </a:t>
            </a:r>
            <a:r>
              <a:rPr lang="en-US" sz="2800" i="1" dirty="0" err="1"/>
              <a:t>RouterExtensions</a:t>
            </a:r>
            <a:r>
              <a:rPr lang="en-US" sz="2800" i="1" dirty="0"/>
              <a:t>,</a:t>
            </a:r>
          </a:p>
          <a:p>
            <a:pPr marL="0" lvl="0" indent="0">
              <a:buClrTx/>
              <a:buSzTx/>
              <a:buNone/>
            </a:pPr>
            <a:r>
              <a:rPr lang="en-US" sz="2800" i="1" dirty="0"/>
              <a:t>  private </a:t>
            </a:r>
            <a:r>
              <a:rPr lang="en-US" sz="2800" b="1" i="1" dirty="0">
                <a:solidFill>
                  <a:srgbClr val="FF0000"/>
                </a:solidFill>
              </a:rPr>
              <a:t>route</a:t>
            </a:r>
            <a:r>
              <a:rPr lang="en-US" sz="2800" i="1" dirty="0"/>
              <a:t>: </a:t>
            </a:r>
            <a:r>
              <a:rPr lang="en-US" sz="2800" b="1" i="1" dirty="0" err="1">
                <a:solidFill>
                  <a:srgbClr val="0070C0"/>
                </a:solidFill>
              </a:rPr>
              <a:t>ActivatedRoute</a:t>
            </a:r>
            <a:r>
              <a:rPr lang="en-US" sz="2800" i="1" dirty="0"/>
              <a:t>) {</a:t>
            </a:r>
          </a:p>
          <a:p>
            <a:pPr marL="0" lvl="0" indent="0">
              <a:buClrTx/>
              <a:buSzTx/>
              <a:buNone/>
            </a:pPr>
            <a:r>
              <a:rPr lang="en-US" sz="2800" i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677854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parameters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1. import </a:t>
            </a:r>
            <a:r>
              <a:rPr lang="en-US" sz="2400" dirty="0" err="1"/>
              <a:t>ActivatedRoute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2. inject it in the constructor</a:t>
            </a:r>
          </a:p>
          <a:p>
            <a:pPr marL="0" indent="0">
              <a:buClrTx/>
              <a:buSzTx/>
              <a:buNone/>
            </a:pPr>
            <a:r>
              <a:rPr lang="en-US" sz="2400" b="1" dirty="0"/>
              <a:t>3. extract the </a:t>
            </a:r>
            <a:r>
              <a:rPr lang="en-US" sz="2400" b="1" dirty="0" err="1"/>
              <a:t>params</a:t>
            </a:r>
            <a:r>
              <a:rPr lang="en-US" sz="2400" b="1" dirty="0"/>
              <a:t> from </a:t>
            </a:r>
            <a:r>
              <a:rPr lang="en-US" sz="2400" b="1" dirty="0" err="1"/>
              <a:t>route.snapshot.params</a:t>
            </a:r>
            <a:endParaRPr lang="en-US" sz="2400" b="1" dirty="0"/>
          </a:p>
          <a:p>
            <a:pPr marL="0" lvl="0" indent="0">
              <a:buClrTx/>
              <a:buSzTx/>
              <a:buNone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  <a:defRPr/>
            </a:pPr>
            <a:r>
              <a:rPr lang="en-US" sz="2400" b="1" i="1" dirty="0" err="1"/>
              <a:t>ngOnInit</a:t>
            </a:r>
            <a:r>
              <a:rPr lang="en-US" sz="2400" i="1" dirty="0"/>
              <a:t>() {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/>
              <a:t>  </a:t>
            </a:r>
            <a:r>
              <a:rPr lang="en-US" sz="2400" i="1" dirty="0" err="1"/>
              <a:t>this.tech</a:t>
            </a:r>
            <a:r>
              <a:rPr lang="en-US" sz="2400" i="1" dirty="0"/>
              <a:t> = </a:t>
            </a:r>
            <a:r>
              <a:rPr lang="en-US" sz="2400" i="1" dirty="0" err="1"/>
              <a:t>this.</a:t>
            </a:r>
            <a:r>
              <a:rPr lang="en-US" sz="2400" b="1" i="1" dirty="0" err="1">
                <a:solidFill>
                  <a:srgbClr val="FF0000"/>
                </a:solidFill>
              </a:rPr>
              <a:t>route.snapshot.params</a:t>
            </a:r>
            <a:r>
              <a:rPr lang="en-US" sz="2400" i="1" dirty="0"/>
              <a:t>['</a:t>
            </a:r>
            <a:r>
              <a:rPr lang="en-US" sz="2400" b="1" i="1" dirty="0">
                <a:solidFill>
                  <a:srgbClr val="0070C0"/>
                </a:solidFill>
              </a:rPr>
              <a:t>tech</a:t>
            </a:r>
            <a:r>
              <a:rPr lang="en-US" sz="2400" i="1" dirty="0"/>
              <a:t>'];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/>
              <a:t>  </a:t>
            </a:r>
            <a:r>
              <a:rPr lang="en-US" sz="2400" i="1" dirty="0" err="1"/>
              <a:t>this.keyword</a:t>
            </a:r>
            <a:r>
              <a:rPr lang="en-US" sz="2400" i="1" dirty="0"/>
              <a:t> = </a:t>
            </a:r>
            <a:r>
              <a:rPr lang="en-US" sz="2400" i="1" dirty="0" err="1"/>
              <a:t>this.</a:t>
            </a:r>
            <a:r>
              <a:rPr lang="en-US" sz="2400" b="1" i="1" dirty="0" err="1">
                <a:solidFill>
                  <a:srgbClr val="FF0000"/>
                </a:solidFill>
              </a:rPr>
              <a:t>route.snapshot.params</a:t>
            </a:r>
            <a:r>
              <a:rPr lang="en-US" sz="2400" i="1" dirty="0"/>
              <a:t>['</a:t>
            </a:r>
            <a:r>
              <a:rPr lang="en-US" sz="2400" b="1" i="1" dirty="0">
                <a:solidFill>
                  <a:srgbClr val="0070C0"/>
                </a:solidFill>
              </a:rPr>
              <a:t>keyword</a:t>
            </a:r>
            <a:r>
              <a:rPr lang="en-US" sz="2400" i="1" dirty="0"/>
              <a:t>'];</a:t>
            </a:r>
          </a:p>
          <a:p>
            <a:pPr marL="0" lvl="0" indent="0">
              <a:buClrTx/>
              <a:buSzTx/>
              <a:buNone/>
              <a:defRPr/>
            </a:pPr>
            <a:br>
              <a:rPr lang="en-US" sz="2400" i="1" dirty="0"/>
            </a:br>
            <a:r>
              <a:rPr lang="en-US" sz="2400" i="1" dirty="0"/>
              <a:t>  </a:t>
            </a:r>
            <a:r>
              <a:rPr lang="en-US" sz="2400" i="1" dirty="0" err="1"/>
              <a:t>this.searchArticles</a:t>
            </a:r>
            <a:r>
              <a:rPr lang="en-US" sz="2400" i="1" dirty="0"/>
              <a:t>(</a:t>
            </a:r>
            <a:r>
              <a:rPr lang="en-US" sz="2400" i="1" dirty="0" err="1"/>
              <a:t>this.tech</a:t>
            </a:r>
            <a:r>
              <a:rPr lang="en-US" sz="2400" i="1" dirty="0"/>
              <a:t>, </a:t>
            </a:r>
            <a:r>
              <a:rPr lang="en-US" sz="2400" i="1" dirty="0" err="1"/>
              <a:t>this.keyword</a:t>
            </a:r>
            <a:r>
              <a:rPr lang="en-US" sz="2400" i="1" dirty="0"/>
              <a:t>);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/>
              <a:t>}</a:t>
            </a:r>
          </a:p>
          <a:p>
            <a:pPr marL="0" lvl="0" indent="0">
              <a:buClrTx/>
              <a:buSzTx/>
              <a:buNone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874480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parameters</a:t>
            </a:r>
            <a:br>
              <a:rPr lang="en-US" dirty="0"/>
            </a:br>
            <a:r>
              <a:rPr lang="en-US" dirty="0"/>
              <a:t>Navigating to self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  <a:defRPr/>
            </a:pPr>
            <a:r>
              <a:rPr lang="en-US" sz="2400" i="1" dirty="0"/>
              <a:t>Use </a:t>
            </a:r>
            <a:r>
              <a:rPr lang="en-US" sz="2400" b="1" i="1" dirty="0" err="1">
                <a:solidFill>
                  <a:srgbClr val="FF0000"/>
                </a:solidFill>
              </a:rPr>
              <a:t>route.params</a:t>
            </a:r>
            <a:r>
              <a:rPr lang="en-US" sz="2400" b="1" i="1" dirty="0">
                <a:solidFill>
                  <a:srgbClr val="FF0000"/>
                </a:solidFill>
              </a:rPr>
              <a:t> </a:t>
            </a:r>
            <a:r>
              <a:rPr lang="en-US" sz="2400" b="1" i="1" dirty="0">
                <a:solidFill>
                  <a:srgbClr val="0070C0"/>
                </a:solidFill>
              </a:rPr>
              <a:t>Observable</a:t>
            </a:r>
            <a:r>
              <a:rPr lang="en-US" sz="2400" i="1" dirty="0"/>
              <a:t> and then the snapshot.</a:t>
            </a:r>
          </a:p>
          <a:p>
            <a:pPr marL="0" lvl="0" indent="0">
              <a:buClrTx/>
              <a:buSzTx/>
              <a:buNone/>
              <a:defRPr/>
            </a:pPr>
            <a:endParaRPr lang="en-US" sz="2400" i="1" dirty="0"/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 err="1"/>
              <a:t>ngOnInit</a:t>
            </a:r>
            <a:r>
              <a:rPr lang="en-US" sz="2400" i="1" dirty="0"/>
              <a:t>() {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/>
              <a:t>  </a:t>
            </a:r>
            <a:r>
              <a:rPr lang="en-US" sz="2400" i="1" dirty="0" err="1"/>
              <a:t>this.</a:t>
            </a:r>
            <a:r>
              <a:rPr lang="en-US" sz="2400" b="1" i="1" dirty="0" err="1">
                <a:solidFill>
                  <a:srgbClr val="FF0000"/>
                </a:solidFill>
              </a:rPr>
              <a:t>route.params</a:t>
            </a:r>
            <a:r>
              <a:rPr lang="en-US" sz="2400" i="1" dirty="0" err="1">
                <a:solidFill>
                  <a:schemeClr val="tx1"/>
                </a:solidFill>
              </a:rPr>
              <a:t>.</a:t>
            </a:r>
            <a:r>
              <a:rPr lang="en-US" sz="2400" b="1" i="1" dirty="0" err="1">
                <a:solidFill>
                  <a:srgbClr val="0070C0"/>
                </a:solidFill>
              </a:rPr>
              <a:t>forEach</a:t>
            </a:r>
            <a:r>
              <a:rPr lang="en-US" sz="2400" i="1" dirty="0"/>
              <a:t>(</a:t>
            </a:r>
            <a:r>
              <a:rPr lang="en-US" sz="2400" i="1" dirty="0" err="1">
                <a:solidFill>
                  <a:srgbClr val="FF0000"/>
                </a:solidFill>
              </a:rPr>
              <a:t>params</a:t>
            </a:r>
            <a:r>
              <a:rPr lang="en-US" sz="2400" i="1" dirty="0"/>
              <a:t> =&gt; {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/>
              <a:t>      </a:t>
            </a:r>
            <a:r>
              <a:rPr lang="en-US" sz="2400" i="1" dirty="0" err="1"/>
              <a:t>this.tech</a:t>
            </a:r>
            <a:r>
              <a:rPr lang="en-US" sz="2400" i="1" dirty="0"/>
              <a:t> = </a:t>
            </a:r>
            <a:r>
              <a:rPr lang="en-US" sz="2400" i="1" dirty="0" err="1"/>
              <a:t>params</a:t>
            </a:r>
            <a:r>
              <a:rPr lang="en-US" sz="2400" i="1" dirty="0"/>
              <a:t>['tech'];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/>
              <a:t>      </a:t>
            </a:r>
            <a:r>
              <a:rPr lang="en-US" sz="2400" i="1" dirty="0" err="1"/>
              <a:t>this.keyword</a:t>
            </a:r>
            <a:r>
              <a:rPr lang="en-US" sz="2400" i="1" dirty="0"/>
              <a:t> = </a:t>
            </a:r>
            <a:r>
              <a:rPr lang="en-US" sz="2400" i="1" dirty="0" err="1"/>
              <a:t>params</a:t>
            </a:r>
            <a:r>
              <a:rPr lang="en-US" sz="2400" i="1" dirty="0"/>
              <a:t>['keyword'];</a:t>
            </a:r>
          </a:p>
          <a:p>
            <a:pPr marL="0" lvl="0" indent="0">
              <a:buClrTx/>
              <a:buSzTx/>
              <a:buNone/>
              <a:defRPr/>
            </a:pPr>
            <a:br>
              <a:rPr lang="en-US" sz="2400" i="1" dirty="0"/>
            </a:br>
            <a:r>
              <a:rPr lang="en-US" sz="2400" i="1" dirty="0"/>
              <a:t>      </a:t>
            </a:r>
            <a:r>
              <a:rPr lang="en-US" sz="2400" i="1" dirty="0" err="1"/>
              <a:t>this.searchArticles</a:t>
            </a:r>
            <a:r>
              <a:rPr lang="en-US" sz="2400" i="1" dirty="0"/>
              <a:t>(</a:t>
            </a:r>
            <a:r>
              <a:rPr lang="en-US" sz="2400" i="1" dirty="0" err="1"/>
              <a:t>this.tech</a:t>
            </a:r>
            <a:r>
              <a:rPr lang="en-US" sz="2400" i="1" dirty="0"/>
              <a:t>, </a:t>
            </a:r>
            <a:r>
              <a:rPr lang="en-US" sz="2400" i="1" dirty="0" err="1"/>
              <a:t>this.keyword</a:t>
            </a:r>
            <a:r>
              <a:rPr lang="en-US" sz="2400" i="1" dirty="0"/>
              <a:t>);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/>
              <a:t>    });</a:t>
            </a:r>
          </a:p>
          <a:p>
            <a:pPr marL="0" lvl="0" indent="0">
              <a:buClrTx/>
              <a:buSzTx/>
              <a:buNone/>
              <a:defRPr/>
            </a:pPr>
            <a:r>
              <a:rPr lang="en-US" sz="2400" i="1" dirty="0"/>
              <a:t>}</a:t>
            </a:r>
          </a:p>
          <a:p>
            <a:pPr marL="0" lvl="0" indent="0">
              <a:buClrTx/>
              <a:buSzTx/>
              <a:buNone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202241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Transitions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350168"/>
            <a:ext cx="8503443" cy="2628708"/>
          </a:xfrm>
        </p:spPr>
        <p:txBody>
          <a:bodyPr numCol="2"/>
          <a:lstStyle/>
          <a:p>
            <a:r>
              <a:rPr lang="en-US" sz="2000" dirty="0"/>
              <a:t>curl (same as </a:t>
            </a:r>
            <a:r>
              <a:rPr lang="en-US" sz="2000" dirty="0" err="1"/>
              <a:t>curlUp</a:t>
            </a:r>
            <a:r>
              <a:rPr lang="en-US" sz="2000" dirty="0"/>
              <a:t>) (iOS only)</a:t>
            </a:r>
          </a:p>
          <a:p>
            <a:r>
              <a:rPr lang="en-US" sz="2000" dirty="0" err="1"/>
              <a:t>curlUp</a:t>
            </a:r>
            <a:r>
              <a:rPr lang="en-US" sz="2000" dirty="0"/>
              <a:t> (iOS only)</a:t>
            </a:r>
          </a:p>
          <a:p>
            <a:r>
              <a:rPr lang="en-US" sz="2000" dirty="0" err="1"/>
              <a:t>curlDown</a:t>
            </a:r>
            <a:r>
              <a:rPr lang="en-US" sz="2000" dirty="0"/>
              <a:t> (iOS only)</a:t>
            </a:r>
          </a:p>
          <a:p>
            <a:r>
              <a:rPr lang="en-US" sz="2000" dirty="0"/>
              <a:t>explode (Android only)</a:t>
            </a:r>
          </a:p>
          <a:p>
            <a:r>
              <a:rPr lang="en-US" sz="2000" dirty="0"/>
              <a:t>fade</a:t>
            </a:r>
          </a:p>
          <a:p>
            <a:r>
              <a:rPr lang="en-US" sz="2000" dirty="0"/>
              <a:t>flip (same as </a:t>
            </a:r>
            <a:r>
              <a:rPr lang="en-US" sz="2000" dirty="0" err="1"/>
              <a:t>flipRight</a:t>
            </a:r>
            <a:r>
              <a:rPr lang="en-US" sz="2000" dirty="0"/>
              <a:t>)</a:t>
            </a:r>
          </a:p>
          <a:p>
            <a:r>
              <a:rPr lang="en-US" sz="2000" dirty="0" err="1"/>
              <a:t>flipRight</a:t>
            </a:r>
            <a:endParaRPr lang="en-US" sz="2000" dirty="0"/>
          </a:p>
          <a:p>
            <a:r>
              <a:rPr lang="en-US" sz="2000" dirty="0" err="1"/>
              <a:t>flipLeft</a:t>
            </a:r>
            <a:endParaRPr lang="en-US" sz="2000" dirty="0"/>
          </a:p>
          <a:p>
            <a:r>
              <a:rPr lang="en-US" sz="2000" dirty="0"/>
              <a:t>slide (same as </a:t>
            </a:r>
            <a:r>
              <a:rPr lang="en-US" sz="2000" dirty="0" err="1"/>
              <a:t>slideLeft</a:t>
            </a:r>
            <a:r>
              <a:rPr lang="en-US" sz="2000" dirty="0"/>
              <a:t>)</a:t>
            </a:r>
          </a:p>
          <a:p>
            <a:r>
              <a:rPr lang="en-US" sz="2000" dirty="0" err="1"/>
              <a:t>slideLeft</a:t>
            </a:r>
            <a:endParaRPr lang="en-US" sz="2000" dirty="0"/>
          </a:p>
          <a:p>
            <a:r>
              <a:rPr lang="en-US" sz="2000" dirty="0" err="1"/>
              <a:t>slideRight</a:t>
            </a:r>
            <a:endParaRPr lang="en-US" sz="2000" dirty="0"/>
          </a:p>
          <a:p>
            <a:r>
              <a:rPr lang="en-US" sz="2000" dirty="0" err="1"/>
              <a:t>slideTop</a:t>
            </a:r>
            <a:endParaRPr lang="en-US" sz="2000" dirty="0"/>
          </a:p>
          <a:p>
            <a:r>
              <a:rPr lang="en-US" sz="2000" dirty="0" err="1"/>
              <a:t>slideBottom</a:t>
            </a:r>
            <a:endParaRPr lang="en-US" sz="20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02790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Transitions</a:t>
            </a:r>
            <a:br>
              <a:rPr lang="en-US" dirty="0"/>
            </a:br>
            <a:r>
              <a:rPr lang="en-US" dirty="0"/>
              <a:t>Template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Add </a:t>
            </a:r>
            <a:r>
              <a:rPr lang="en-US" sz="2400" b="1" dirty="0" err="1">
                <a:solidFill>
                  <a:srgbClr val="FF0000"/>
                </a:solidFill>
              </a:rPr>
              <a:t>pageTransition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and the </a:t>
            </a:r>
            <a:r>
              <a:rPr lang="en-US" sz="2400" b="1" dirty="0">
                <a:solidFill>
                  <a:srgbClr val="0070C0"/>
                </a:solidFill>
              </a:rPr>
              <a:t>name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of the required transition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&lt;Button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text="Open Path"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[</a:t>
            </a:r>
            <a:r>
              <a:rPr lang="en-US" sz="2400" i="1" dirty="0" err="1"/>
              <a:t>nsRouterLink</a:t>
            </a:r>
            <a:r>
              <a:rPr lang="en-US" sz="2400" i="1" dirty="0"/>
              <a:t>]="['/path']"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b="1" i="1" dirty="0" err="1">
                <a:solidFill>
                  <a:srgbClr val="FF0000"/>
                </a:solidFill>
              </a:rPr>
              <a:t>pageTransition</a:t>
            </a:r>
            <a:r>
              <a:rPr lang="en-US" sz="2400" i="1" dirty="0"/>
              <a:t>="</a:t>
            </a:r>
            <a:r>
              <a:rPr lang="en-US" sz="2400" b="1" i="1" dirty="0" err="1">
                <a:solidFill>
                  <a:srgbClr val="0070C0"/>
                </a:solidFill>
              </a:rPr>
              <a:t>slideBottom</a:t>
            </a:r>
            <a:r>
              <a:rPr lang="en-US" sz="2400" i="1" dirty="0"/>
              <a:t>"&gt;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&lt;/Button&gt;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576316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Transitions</a:t>
            </a:r>
            <a:br>
              <a:rPr lang="en-US" dirty="0"/>
            </a:br>
            <a:r>
              <a:rPr lang="en-US" dirty="0"/>
              <a:t>Code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Provide transition attribute into the optional parameters: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 err="1"/>
              <a:t>this.router.navigate</a:t>
            </a:r>
            <a:r>
              <a:rPr lang="en-US" sz="2400" i="1" dirty="0"/>
              <a:t>(['/relative/path'], {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b="1" i="1" dirty="0">
                <a:solidFill>
                  <a:srgbClr val="FF0000"/>
                </a:solidFill>
              </a:rPr>
              <a:t>transition</a:t>
            </a:r>
            <a:r>
              <a:rPr lang="en-US" sz="2400" i="1" dirty="0"/>
              <a:t>: {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  name: '</a:t>
            </a:r>
            <a:r>
              <a:rPr lang="en-US" sz="2400" b="1" i="1" dirty="0" err="1">
                <a:solidFill>
                  <a:srgbClr val="0070C0"/>
                </a:solidFill>
              </a:rPr>
              <a:t>slideBottom</a:t>
            </a:r>
            <a:r>
              <a:rPr lang="en-US" sz="2400" i="1" dirty="0"/>
              <a:t>',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  duration: </a:t>
            </a:r>
            <a:r>
              <a:rPr lang="en-US" sz="2400" b="1" i="1" dirty="0">
                <a:solidFill>
                  <a:srgbClr val="0070C0"/>
                </a:solidFill>
              </a:rPr>
              <a:t>500</a:t>
            </a:r>
            <a:r>
              <a:rPr lang="en-US" sz="2400" i="1" dirty="0"/>
              <a:t>,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  curve: '</a:t>
            </a:r>
            <a:r>
              <a:rPr lang="en-US" sz="2400" b="1" i="1" dirty="0">
                <a:solidFill>
                  <a:srgbClr val="0070C0"/>
                </a:solidFill>
              </a:rPr>
              <a:t>linear</a:t>
            </a:r>
            <a:r>
              <a:rPr lang="en-US" sz="2400" i="1" dirty="0"/>
              <a:t>'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}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52806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dirty="0"/>
              <a:t>Add </a:t>
            </a:r>
            <a:r>
              <a:rPr lang="en-US" sz="2400" dirty="0">
                <a:solidFill>
                  <a:srgbClr val="FF2600"/>
                </a:solidFill>
              </a:rPr>
              <a:t>( )</a:t>
            </a:r>
            <a:r>
              <a:rPr lang="en-US" sz="2400" dirty="0"/>
              <a:t> around the </a:t>
            </a:r>
            <a:r>
              <a:rPr lang="en-US" sz="2400" dirty="0">
                <a:solidFill>
                  <a:srgbClr val="0070C0"/>
                </a:solidFill>
              </a:rPr>
              <a:t>event name </a:t>
            </a:r>
            <a:r>
              <a:rPr lang="en-US" sz="2400" dirty="0"/>
              <a:t>and provide a </a:t>
            </a:r>
            <a:r>
              <a:rPr lang="en-US" sz="2400" dirty="0">
                <a:solidFill>
                  <a:srgbClr val="0070C0"/>
                </a:solidFill>
              </a:rPr>
              <a:t>function</a:t>
            </a:r>
            <a:r>
              <a:rPr lang="en-US" sz="2400" dirty="0"/>
              <a:t> to call</a:t>
            </a:r>
          </a:p>
          <a:p>
            <a:pPr marL="0" indent="0">
              <a:buClrTx/>
              <a:buSzTx/>
              <a:buNone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000" i="1" dirty="0"/>
              <a:t>&lt;</a:t>
            </a:r>
            <a:r>
              <a:rPr lang="en-US" sz="2000" i="1" dirty="0" err="1"/>
              <a:t>StackLayout</a:t>
            </a:r>
            <a:r>
              <a:rPr lang="en-US" sz="2000" i="1" dirty="0"/>
              <a:t> </a:t>
            </a:r>
            <a:r>
              <a:rPr lang="en-US" sz="2000" b="1" i="1" dirty="0">
                <a:solidFill>
                  <a:srgbClr val="FF0000"/>
                </a:solidFill>
              </a:rPr>
              <a:t>(</a:t>
            </a:r>
            <a:r>
              <a:rPr lang="en-US" sz="2000" b="1" i="1" dirty="0" err="1">
                <a:solidFill>
                  <a:srgbClr val="0070C0"/>
                </a:solidFill>
              </a:rPr>
              <a:t>longPress</a:t>
            </a:r>
            <a:r>
              <a:rPr lang="en-US" sz="2000" b="1" i="1" dirty="0">
                <a:solidFill>
                  <a:srgbClr val="FF0000"/>
                </a:solidFill>
              </a:rPr>
              <a:t>)</a:t>
            </a:r>
            <a:r>
              <a:rPr lang="en-US" sz="2000" i="1" dirty="0"/>
              <a:t>="</a:t>
            </a:r>
            <a:r>
              <a:rPr lang="en-US" sz="2000" i="1" dirty="0" err="1">
                <a:solidFill>
                  <a:srgbClr val="0070C0"/>
                </a:solidFill>
              </a:rPr>
              <a:t>clearForm</a:t>
            </a:r>
            <a:r>
              <a:rPr lang="en-US" sz="2000" i="1" dirty="0">
                <a:solidFill>
                  <a:srgbClr val="0070C0"/>
                </a:solidFill>
              </a:rPr>
              <a:t>()</a:t>
            </a:r>
            <a:r>
              <a:rPr lang="en-US" sz="2000" i="1" dirty="0"/>
              <a:t>"&gt;</a:t>
            </a:r>
          </a:p>
          <a:p>
            <a:pPr marL="0" indent="0">
              <a:buClrTx/>
              <a:buSzTx/>
              <a:buNone/>
            </a:pPr>
            <a:r>
              <a:rPr lang="en-US" sz="2000" i="1" dirty="0"/>
              <a:t>  &lt;Button text="Do Something" </a:t>
            </a:r>
            <a:r>
              <a:rPr lang="en-US" sz="2000" b="1" i="1" dirty="0">
                <a:solidFill>
                  <a:srgbClr val="FF0000"/>
                </a:solidFill>
              </a:rPr>
              <a:t>(</a:t>
            </a:r>
            <a:r>
              <a:rPr lang="en-US" sz="2000" b="1" i="1" dirty="0">
                <a:solidFill>
                  <a:srgbClr val="0070C0"/>
                </a:solidFill>
              </a:rPr>
              <a:t>tap</a:t>
            </a:r>
            <a:r>
              <a:rPr lang="en-US" sz="2000" b="1" i="1" dirty="0">
                <a:solidFill>
                  <a:srgbClr val="FF0000"/>
                </a:solidFill>
              </a:rPr>
              <a:t>)</a:t>
            </a:r>
            <a:r>
              <a:rPr lang="en-US" sz="2000" i="1" dirty="0"/>
              <a:t>="</a:t>
            </a:r>
            <a:r>
              <a:rPr lang="en-US" sz="2000" i="1" dirty="0" err="1">
                <a:solidFill>
                  <a:srgbClr val="0070C0"/>
                </a:solidFill>
              </a:rPr>
              <a:t>doSomething</a:t>
            </a:r>
            <a:r>
              <a:rPr lang="en-US" sz="2000" i="1" dirty="0">
                <a:solidFill>
                  <a:srgbClr val="0070C0"/>
                </a:solidFill>
              </a:rPr>
              <a:t>()</a:t>
            </a:r>
            <a:r>
              <a:rPr lang="en-US" sz="2000" i="1" dirty="0"/>
              <a:t>"&gt;&lt;/Button&gt;</a:t>
            </a:r>
          </a:p>
          <a:p>
            <a:pPr marL="0" indent="0">
              <a:buClrTx/>
              <a:buSzTx/>
              <a:buNone/>
            </a:pPr>
            <a:r>
              <a:rPr lang="en-US" sz="2000" i="1" dirty="0"/>
              <a:t>&lt;/</a:t>
            </a:r>
            <a:r>
              <a:rPr lang="en-US" sz="2000" i="1" dirty="0" err="1"/>
              <a:t>StackLayout</a:t>
            </a:r>
            <a:r>
              <a:rPr lang="en-US" sz="2000" i="1" dirty="0"/>
              <a:t>&gt;</a:t>
            </a:r>
          </a:p>
          <a:p>
            <a:pPr marL="0" indent="0">
              <a:buClrTx/>
              <a:buSzTx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2370387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2 Exercises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For this exercises we will use the contents of the </a:t>
            </a:r>
            <a:r>
              <a:rPr lang="en-US" sz="2400" b="1" dirty="0">
                <a:solidFill>
                  <a:srgbClr val="0070C0"/>
                </a:solidFill>
              </a:rPr>
              <a:t>app/color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folder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Open </a:t>
            </a:r>
            <a:r>
              <a:rPr lang="en-US" sz="2400" b="1" dirty="0" err="1"/>
              <a:t>app.routing.ts</a:t>
            </a:r>
            <a:r>
              <a:rPr lang="en-US" sz="2400" dirty="0"/>
              <a:t> and update the default path to </a:t>
            </a:r>
            <a:r>
              <a:rPr lang="en-US" sz="2400" b="1" dirty="0">
                <a:solidFill>
                  <a:srgbClr val="FF0000"/>
                </a:solidFill>
              </a:rPr>
              <a:t>/color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i="1" dirty="0"/>
              <a:t>{ path: '', </a:t>
            </a:r>
            <a:r>
              <a:rPr lang="en-US" sz="2400" i="1" dirty="0" err="1"/>
              <a:t>redirectTo</a:t>
            </a:r>
            <a:r>
              <a:rPr lang="en-US" sz="2400" i="1" dirty="0"/>
              <a:t>: '</a:t>
            </a:r>
            <a:r>
              <a:rPr lang="en-US" sz="2400" b="1" i="1" dirty="0">
                <a:solidFill>
                  <a:srgbClr val="FF0000"/>
                </a:solidFill>
              </a:rPr>
              <a:t>/color</a:t>
            </a:r>
            <a:r>
              <a:rPr lang="en-US" sz="2400" i="1" dirty="0"/>
              <a:t>', </a:t>
            </a:r>
            <a:r>
              <a:rPr lang="en-US" sz="2400" i="1" dirty="0" err="1"/>
              <a:t>pathMatch</a:t>
            </a:r>
            <a:r>
              <a:rPr lang="en-US" sz="2400" i="1" dirty="0"/>
              <a:t>: 'full' },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6900818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Routing configuration</a:t>
            </a:r>
            <a:br>
              <a:rPr lang="en-US" dirty="0"/>
            </a:br>
            <a:r>
              <a:rPr lang="en-US" dirty="0"/>
              <a:t>(4.2)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 err="1">
                <a:solidFill>
                  <a:srgbClr val="0070C0"/>
                </a:solidFill>
              </a:rPr>
              <a:t>app.routes.ts</a:t>
            </a:r>
            <a:r>
              <a:rPr lang="en-US" sz="2400" b="1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already contains routes for the </a:t>
            </a:r>
            <a:r>
              <a:rPr lang="en-US" sz="2400" b="1" dirty="0" err="1">
                <a:solidFill>
                  <a:srgbClr val="0070C0"/>
                </a:solidFill>
              </a:rPr>
              <a:t>ColorComponent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and the </a:t>
            </a:r>
            <a:r>
              <a:rPr lang="en-US" sz="2400" b="1" dirty="0" err="1">
                <a:solidFill>
                  <a:srgbClr val="0070C0"/>
                </a:solidFill>
              </a:rPr>
              <a:t>BlueComponent</a:t>
            </a:r>
            <a:endParaRPr lang="en-US" sz="2400" b="1" dirty="0">
              <a:solidFill>
                <a:srgbClr val="0070C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Your task is to add new routes so that:</a:t>
            </a:r>
          </a:p>
          <a:p>
            <a:pPr marL="0" indent="0">
              <a:buClrTx/>
              <a:buSzTx/>
              <a:buNone/>
            </a:pPr>
            <a:r>
              <a:rPr lang="en-US" sz="2400" dirty="0"/>
              <a:t> - </a:t>
            </a:r>
            <a:r>
              <a:rPr lang="en-US" sz="2400" b="1" dirty="0">
                <a:solidFill>
                  <a:srgbClr val="FF0000"/>
                </a:solidFill>
              </a:rPr>
              <a:t>color/red </a:t>
            </a:r>
            <a:r>
              <a:rPr lang="en-US" sz="2400" dirty="0"/>
              <a:t>navigates to </a:t>
            </a:r>
            <a:r>
              <a:rPr lang="en-US" sz="2400" b="1" dirty="0" err="1">
                <a:solidFill>
                  <a:srgbClr val="0070C0"/>
                </a:solidFill>
              </a:rPr>
              <a:t>RedComponent</a:t>
            </a:r>
            <a:endParaRPr lang="en-US" sz="2400" b="1" dirty="0">
              <a:solidFill>
                <a:srgbClr val="0070C0"/>
              </a:solidFill>
            </a:endParaRPr>
          </a:p>
          <a:p>
            <a:pPr marL="0" indent="0">
              <a:buClrTx/>
              <a:buSzTx/>
              <a:buNone/>
            </a:pPr>
            <a:r>
              <a:rPr lang="en-US" sz="2400" dirty="0"/>
              <a:t> - </a:t>
            </a:r>
            <a:r>
              <a:rPr lang="en-US" sz="2400" b="1" dirty="0">
                <a:solidFill>
                  <a:srgbClr val="FF0000"/>
                </a:solidFill>
              </a:rPr>
              <a:t>color/</a:t>
            </a:r>
            <a:r>
              <a:rPr lang="en-US" sz="2400" b="1" dirty="0" err="1">
                <a:solidFill>
                  <a:srgbClr val="FF0000"/>
                </a:solidFill>
              </a:rPr>
              <a:t>rgb</a:t>
            </a:r>
            <a:r>
              <a:rPr lang="en-US" sz="2400" b="1" dirty="0">
                <a:solidFill>
                  <a:srgbClr val="FF0000"/>
                </a:solidFill>
              </a:rPr>
              <a:t> + </a:t>
            </a:r>
            <a:r>
              <a:rPr lang="en-US" sz="2400" b="1" dirty="0" err="1">
                <a:solidFill>
                  <a:srgbClr val="FF0000"/>
                </a:solidFill>
              </a:rPr>
              <a:t>rgb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navigates to </a:t>
            </a:r>
            <a:r>
              <a:rPr lang="en-US" sz="2400" b="1" dirty="0" err="1">
                <a:solidFill>
                  <a:srgbClr val="0070C0"/>
                </a:solidFill>
              </a:rPr>
              <a:t>RGBComponent</a:t>
            </a:r>
            <a:r>
              <a:rPr lang="en-US" sz="2400" dirty="0"/>
              <a:t>, while passing the </a:t>
            </a:r>
            <a:r>
              <a:rPr lang="en-US" sz="2400" b="1" dirty="0" err="1">
                <a:solidFill>
                  <a:srgbClr val="0070C0"/>
                </a:solidFill>
              </a:rPr>
              <a:t>rgb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as the parameter</a:t>
            </a:r>
          </a:p>
        </p:txBody>
      </p:sp>
    </p:spTree>
    <p:extLst>
      <p:ext uri="{BB962C8B-B14F-4D97-AF65-F5344CB8AC3E}">
        <p14:creationId xmlns:p14="http://schemas.microsoft.com/office/powerpoint/2010/main" val="134651616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Navigation with </a:t>
            </a:r>
            <a:r>
              <a:rPr lang="en-US" dirty="0" err="1"/>
              <a:t>nsRouterLink</a:t>
            </a:r>
            <a:br>
              <a:rPr lang="en-US" dirty="0"/>
            </a:br>
            <a:r>
              <a:rPr lang="en-US" dirty="0"/>
              <a:t>(4.4)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3" y="1350168"/>
            <a:ext cx="8036912" cy="3793332"/>
          </a:xfrm>
        </p:spPr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000" dirty="0"/>
              <a:t>Update </a:t>
            </a:r>
            <a:r>
              <a:rPr lang="en-US" sz="2000" b="1" dirty="0" err="1">
                <a:solidFill>
                  <a:srgbClr val="FF0000"/>
                </a:solidFill>
              </a:rPr>
              <a:t>color.component.html</a:t>
            </a:r>
            <a:r>
              <a:rPr lang="en-US" sz="2000" dirty="0"/>
              <a:t>, so that: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1. the </a:t>
            </a:r>
            <a:r>
              <a:rPr lang="en-US" sz="2000" b="1" dirty="0">
                <a:solidFill>
                  <a:srgbClr val="0070C0"/>
                </a:solidFill>
              </a:rPr>
              <a:t>Blue</a:t>
            </a:r>
            <a:r>
              <a:rPr lang="en-US" sz="2000" dirty="0"/>
              <a:t> button navigates to the</a:t>
            </a:r>
            <a:r>
              <a:rPr lang="en-US" sz="2000" b="1" dirty="0">
                <a:solidFill>
                  <a:srgbClr val="0070C0"/>
                </a:solidFill>
              </a:rPr>
              <a:t> </a:t>
            </a:r>
            <a:r>
              <a:rPr lang="en-US" sz="2000" b="1" dirty="0" err="1">
                <a:solidFill>
                  <a:srgbClr val="0070C0"/>
                </a:solidFill>
              </a:rPr>
              <a:t>BlueComponent</a:t>
            </a:r>
            <a:endParaRPr lang="en-US" sz="2000" b="1" dirty="0">
              <a:solidFill>
                <a:srgbClr val="0070C0"/>
              </a:solidFill>
            </a:endParaRPr>
          </a:p>
          <a:p>
            <a:pPr marL="0" indent="0">
              <a:buClrTx/>
              <a:buSzTx/>
              <a:buNone/>
            </a:pPr>
            <a:r>
              <a:rPr lang="en-US" sz="2000" dirty="0"/>
              <a:t>2. the </a:t>
            </a:r>
            <a:r>
              <a:rPr lang="en-US" sz="2000" b="1" dirty="0">
                <a:solidFill>
                  <a:srgbClr val="0070C0"/>
                </a:solidFill>
              </a:rPr>
              <a:t>Red</a:t>
            </a:r>
            <a:r>
              <a:rPr lang="en-US" sz="2000" dirty="0"/>
              <a:t> button navigates to the </a:t>
            </a:r>
            <a:r>
              <a:rPr lang="en-US" sz="2000" b="1" dirty="0" err="1">
                <a:solidFill>
                  <a:srgbClr val="0070C0"/>
                </a:solidFill>
              </a:rPr>
              <a:t>RedComponent</a:t>
            </a:r>
            <a:endParaRPr lang="en-US" sz="2000" b="1" dirty="0">
              <a:solidFill>
                <a:srgbClr val="0070C0"/>
              </a:solidFill>
            </a:endParaRPr>
          </a:p>
          <a:p>
            <a:pPr marL="0" indent="0">
              <a:buClrTx/>
              <a:buSzTx/>
              <a:buNone/>
            </a:pPr>
            <a:r>
              <a:rPr lang="en-US" sz="2000" dirty="0"/>
              <a:t>3. the </a:t>
            </a:r>
            <a:r>
              <a:rPr lang="en-US" sz="2000" b="1" dirty="0">
                <a:solidFill>
                  <a:srgbClr val="0070C0"/>
                </a:solidFill>
              </a:rPr>
              <a:t>Pink</a:t>
            </a:r>
            <a:r>
              <a:rPr lang="en-US" sz="2000" dirty="0"/>
              <a:t> button navigates to the </a:t>
            </a:r>
            <a:r>
              <a:rPr lang="en-US" sz="2000" b="1" dirty="0" err="1">
                <a:solidFill>
                  <a:srgbClr val="0070C0"/>
                </a:solidFill>
              </a:rPr>
              <a:t>RGBComponent</a:t>
            </a:r>
            <a:r>
              <a:rPr lang="en-US" sz="2000" b="1" dirty="0">
                <a:solidFill>
                  <a:srgbClr val="0070C0"/>
                </a:solidFill>
              </a:rPr>
              <a:t> 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	with </a:t>
            </a:r>
            <a:r>
              <a:rPr lang="en-US" sz="2000" b="1" dirty="0">
                <a:solidFill>
                  <a:srgbClr val="FF0000"/>
                </a:solidFill>
              </a:rPr>
              <a:t>'#ff0088'</a:t>
            </a:r>
            <a:r>
              <a:rPr lang="en-US" sz="2000" dirty="0"/>
              <a:t> as the </a:t>
            </a:r>
            <a:r>
              <a:rPr lang="en-US" sz="2000" b="1" dirty="0" err="1">
                <a:solidFill>
                  <a:srgbClr val="FF0000"/>
                </a:solidFill>
              </a:rPr>
              <a:t>rgb</a:t>
            </a:r>
            <a:r>
              <a:rPr lang="en-US" sz="2000" dirty="0"/>
              <a:t> parameter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4. the </a:t>
            </a:r>
            <a:r>
              <a:rPr lang="en-US" sz="2000" b="1" dirty="0">
                <a:solidFill>
                  <a:srgbClr val="0070C0"/>
                </a:solidFill>
              </a:rPr>
              <a:t>Gray</a:t>
            </a:r>
            <a:r>
              <a:rPr lang="en-US" sz="2000" dirty="0"/>
              <a:t> button navigates to the </a:t>
            </a:r>
            <a:r>
              <a:rPr lang="en-US" sz="2000" b="1" dirty="0" err="1">
                <a:solidFill>
                  <a:srgbClr val="0070C0"/>
                </a:solidFill>
              </a:rPr>
              <a:t>RGBComponent</a:t>
            </a:r>
            <a:r>
              <a:rPr lang="en-US" sz="2000" dirty="0"/>
              <a:t> 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	with </a:t>
            </a:r>
            <a:r>
              <a:rPr lang="en-US" sz="2000" b="1" dirty="0">
                <a:solidFill>
                  <a:srgbClr val="FF0000"/>
                </a:solidFill>
              </a:rPr>
              <a:t>'gray'</a:t>
            </a:r>
            <a:r>
              <a:rPr lang="en-US" sz="2000" dirty="0"/>
              <a:t> as the </a:t>
            </a:r>
            <a:r>
              <a:rPr lang="en-US" sz="2000" b="1" dirty="0" err="1">
                <a:solidFill>
                  <a:srgbClr val="FF0000"/>
                </a:solidFill>
              </a:rPr>
              <a:t>rgb</a:t>
            </a:r>
            <a:r>
              <a:rPr lang="en-US" sz="2000" dirty="0"/>
              <a:t> parameter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5. the </a:t>
            </a:r>
            <a:r>
              <a:rPr lang="en-US" sz="2000" b="1" dirty="0">
                <a:solidFill>
                  <a:srgbClr val="0070C0"/>
                </a:solidFill>
              </a:rPr>
              <a:t>Lavender</a:t>
            </a:r>
            <a:r>
              <a:rPr lang="en-US" sz="2000" dirty="0"/>
              <a:t> button navigates to the </a:t>
            </a:r>
            <a:r>
              <a:rPr lang="en-US" sz="2000" b="1" dirty="0" err="1">
                <a:solidFill>
                  <a:srgbClr val="0070C0"/>
                </a:solidFill>
              </a:rPr>
              <a:t>RGBComponent</a:t>
            </a:r>
            <a:r>
              <a:rPr lang="en-US" sz="2000" dirty="0"/>
              <a:t> 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	with </a:t>
            </a:r>
            <a:r>
              <a:rPr lang="en-US" sz="2000" b="1" dirty="0">
                <a:solidFill>
                  <a:srgbClr val="FF0000"/>
                </a:solidFill>
              </a:rPr>
              <a:t>'#bad'</a:t>
            </a:r>
            <a:r>
              <a:rPr lang="en-US" sz="2000" dirty="0"/>
              <a:t> as the </a:t>
            </a:r>
            <a:r>
              <a:rPr lang="en-US" sz="2000" b="1" dirty="0" err="1">
                <a:solidFill>
                  <a:srgbClr val="FF0000"/>
                </a:solidFill>
              </a:rPr>
              <a:t>rgb</a:t>
            </a:r>
            <a:r>
              <a:rPr lang="en-US" sz="2000" dirty="0"/>
              <a:t> parameter</a:t>
            </a:r>
          </a:p>
          <a:p>
            <a:pPr marL="0" indent="0">
              <a:buClrTx/>
              <a:buSzTx/>
              <a:buNone/>
            </a:pPr>
            <a:endParaRPr lang="en-US" sz="2000" dirty="0"/>
          </a:p>
          <a:p>
            <a:pPr marL="0" lvl="0" indent="0">
              <a:buClrTx/>
              <a:buSzTx/>
              <a:buNone/>
            </a:pPr>
            <a:r>
              <a:rPr lang="en-US" sz="2000" dirty="0"/>
              <a:t>FYI: the </a:t>
            </a:r>
            <a:r>
              <a:rPr lang="en-US" sz="2000" b="1" dirty="0" err="1">
                <a:solidFill>
                  <a:srgbClr val="0070C0"/>
                </a:solidFill>
              </a:rPr>
              <a:t>rgb</a:t>
            </a:r>
            <a:r>
              <a:rPr lang="en-US" sz="2000" b="1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parameter will </a:t>
            </a:r>
            <a:r>
              <a:rPr lang="en-US" sz="2000" b="1" dirty="0">
                <a:solidFill>
                  <a:srgbClr val="FF0000"/>
                </a:solidFill>
              </a:rPr>
              <a:t>NOT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have any effect on to the </a:t>
            </a:r>
            <a:r>
              <a:rPr lang="en-US" sz="2000" b="1" dirty="0" err="1">
                <a:solidFill>
                  <a:srgbClr val="0070C0"/>
                </a:solidFill>
              </a:rPr>
              <a:t>RGBComponent</a:t>
            </a:r>
            <a:r>
              <a:rPr lang="en-US" sz="2000" dirty="0"/>
              <a:t>. This will come later.</a:t>
            </a:r>
          </a:p>
          <a:p>
            <a:pPr marL="0" indent="0">
              <a:buClrTx/>
              <a:buSzTx/>
              <a:buNone/>
            </a:pPr>
            <a:endParaRPr lang="en-US" sz="2000" dirty="0"/>
          </a:p>
          <a:p>
            <a:pPr marL="0" indent="0">
              <a:buClrTx/>
              <a:buSzTx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100233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Navigation with code</a:t>
            </a:r>
            <a:br>
              <a:rPr lang="en-US" dirty="0"/>
            </a:br>
            <a:r>
              <a:rPr lang="en-US" dirty="0"/>
              <a:t>(4.6)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000" dirty="0"/>
              <a:t>Implement the empty functions in </a:t>
            </a:r>
            <a:r>
              <a:rPr lang="en-US" sz="2000" b="1" dirty="0" err="1">
                <a:solidFill>
                  <a:srgbClr val="FF0000"/>
                </a:solidFill>
              </a:rPr>
              <a:t>blue.component.ts</a:t>
            </a:r>
            <a:r>
              <a:rPr lang="en-US" sz="2000" dirty="0"/>
              <a:t>, so that: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1. </a:t>
            </a:r>
            <a:r>
              <a:rPr lang="en-US" sz="2000" b="1" dirty="0" err="1">
                <a:solidFill>
                  <a:srgbClr val="0070C0"/>
                </a:solidFill>
              </a:rPr>
              <a:t>goRed</a:t>
            </a:r>
            <a:r>
              <a:rPr lang="en-US" sz="2000" b="1" dirty="0">
                <a:solidFill>
                  <a:srgbClr val="0070C0"/>
                </a:solidFill>
              </a:rPr>
              <a:t>()</a:t>
            </a:r>
            <a:r>
              <a:rPr lang="en-US" sz="2000" dirty="0"/>
              <a:t> navigates to the </a:t>
            </a:r>
            <a:r>
              <a:rPr lang="en-US" sz="2000" b="1" dirty="0">
                <a:solidFill>
                  <a:srgbClr val="0070C0"/>
                </a:solidFill>
              </a:rPr>
              <a:t>Red page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2. </a:t>
            </a:r>
            <a:r>
              <a:rPr lang="en-US" sz="2000" b="1" dirty="0" err="1">
                <a:solidFill>
                  <a:srgbClr val="0070C0"/>
                </a:solidFill>
              </a:rPr>
              <a:t>goPink</a:t>
            </a:r>
            <a:r>
              <a:rPr lang="en-US" sz="2000" b="1" dirty="0">
                <a:solidFill>
                  <a:srgbClr val="0070C0"/>
                </a:solidFill>
              </a:rPr>
              <a:t>()</a:t>
            </a:r>
            <a:r>
              <a:rPr lang="en-US" sz="2000" dirty="0"/>
              <a:t> navigates to the </a:t>
            </a:r>
            <a:r>
              <a:rPr lang="en-US" sz="2000" b="1" dirty="0">
                <a:solidFill>
                  <a:srgbClr val="0070C0"/>
                </a:solidFill>
              </a:rPr>
              <a:t>RGB page</a:t>
            </a:r>
            <a:r>
              <a:rPr lang="en-US" sz="2000" dirty="0"/>
              <a:t> with </a:t>
            </a:r>
            <a:r>
              <a:rPr lang="en-US" sz="2000" b="1" dirty="0" err="1">
                <a:solidFill>
                  <a:srgbClr val="FF0000"/>
                </a:solidFill>
              </a:rPr>
              <a:t>this.pink</a:t>
            </a:r>
            <a:r>
              <a:rPr lang="en-US" sz="2000" dirty="0"/>
              <a:t> as the parameter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3. </a:t>
            </a:r>
            <a:r>
              <a:rPr lang="en-US" sz="2000" b="1" dirty="0" err="1">
                <a:solidFill>
                  <a:srgbClr val="0070C0"/>
                </a:solidFill>
              </a:rPr>
              <a:t>goBack</a:t>
            </a:r>
            <a:r>
              <a:rPr lang="en-US" sz="2000" b="1" dirty="0">
                <a:solidFill>
                  <a:srgbClr val="0070C0"/>
                </a:solidFill>
              </a:rPr>
              <a:t>()</a:t>
            </a:r>
            <a:r>
              <a:rPr lang="en-US" sz="2000" dirty="0"/>
              <a:t> navigates </a:t>
            </a:r>
            <a:r>
              <a:rPr lang="en-US" sz="2000" b="1" dirty="0">
                <a:solidFill>
                  <a:srgbClr val="0070C0"/>
                </a:solidFill>
              </a:rPr>
              <a:t>back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4. </a:t>
            </a:r>
            <a:r>
              <a:rPr lang="en-US" sz="2000" b="1" dirty="0" err="1">
                <a:solidFill>
                  <a:srgbClr val="0070C0"/>
                </a:solidFill>
              </a:rPr>
              <a:t>goHome</a:t>
            </a:r>
            <a:r>
              <a:rPr lang="en-US" sz="2000" b="1" dirty="0">
                <a:solidFill>
                  <a:srgbClr val="0070C0"/>
                </a:solidFill>
              </a:rPr>
              <a:t>()</a:t>
            </a:r>
            <a:r>
              <a:rPr lang="en-US" sz="2000" dirty="0"/>
              <a:t> navigates </a:t>
            </a:r>
            <a:r>
              <a:rPr lang="en-US" sz="2000" b="1" dirty="0">
                <a:solidFill>
                  <a:srgbClr val="0070C0"/>
                </a:solidFill>
              </a:rPr>
              <a:t>home</a:t>
            </a:r>
            <a:r>
              <a:rPr lang="en-US" sz="2000" dirty="0"/>
              <a:t> whilst </a:t>
            </a:r>
            <a:r>
              <a:rPr lang="en-US" sz="2000" b="1" dirty="0">
                <a:solidFill>
                  <a:srgbClr val="FF0000"/>
                </a:solidFill>
              </a:rPr>
              <a:t>clearing</a:t>
            </a:r>
            <a:r>
              <a:rPr lang="en-US" sz="2000" dirty="0"/>
              <a:t> </a:t>
            </a:r>
            <a:r>
              <a:rPr lang="en-US" sz="2000" b="1" dirty="0">
                <a:solidFill>
                  <a:srgbClr val="FF0000"/>
                </a:solidFill>
              </a:rPr>
              <a:t>the navigation history</a:t>
            </a:r>
          </a:p>
          <a:p>
            <a:pPr marL="0" indent="0">
              <a:buClrTx/>
              <a:buSzTx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165122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Receiving parameters</a:t>
            </a:r>
            <a:br>
              <a:rPr lang="en-US" dirty="0"/>
            </a:br>
            <a:r>
              <a:rPr lang="en-US" dirty="0"/>
              <a:t>(4.8)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Update </a:t>
            </a:r>
            <a:r>
              <a:rPr lang="en-US" sz="2400" b="1" dirty="0" err="1">
                <a:solidFill>
                  <a:srgbClr val="0070C0"/>
                </a:solidFill>
              </a:rPr>
              <a:t>rgb.component.ts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/>
              <a:t>so that it receives the </a:t>
            </a:r>
            <a:r>
              <a:rPr lang="en-US" sz="2400" b="1" dirty="0" err="1">
                <a:solidFill>
                  <a:srgbClr val="FF0000"/>
                </a:solidFill>
              </a:rPr>
              <a:t>rgb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parameter and updates </a:t>
            </a:r>
            <a:r>
              <a:rPr lang="en-US" sz="2400" b="1" dirty="0" err="1">
                <a:solidFill>
                  <a:srgbClr val="FF0000"/>
                </a:solidFill>
              </a:rPr>
              <a:t>this.rgb</a:t>
            </a:r>
            <a:endParaRPr lang="en-US" sz="2400" b="1" dirty="0">
              <a:solidFill>
                <a:srgbClr val="FF000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Hint: You might want to use the </a:t>
            </a:r>
            <a:r>
              <a:rPr lang="en-US" sz="2400" b="1" dirty="0" err="1">
                <a:solidFill>
                  <a:srgbClr val="FF0000"/>
                </a:solidFill>
              </a:rPr>
              <a:t>routes.params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Observable</a:t>
            </a:r>
          </a:p>
        </p:txBody>
      </p:sp>
    </p:spTree>
    <p:extLst>
      <p:ext uri="{BB962C8B-B14F-4D97-AF65-F5344CB8AC3E}">
        <p14:creationId xmlns:p14="http://schemas.microsoft.com/office/powerpoint/2010/main" val="190831653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Page Transitions: Step 1</a:t>
            </a:r>
            <a:br>
              <a:rPr lang="en-US" dirty="0"/>
            </a:br>
            <a:r>
              <a:rPr lang="en-US" sz="2400" dirty="0"/>
              <a:t>In html template</a:t>
            </a:r>
            <a:br>
              <a:rPr lang="en-US" sz="2400" dirty="0"/>
            </a:br>
            <a:r>
              <a:rPr lang="en-US" sz="2400" dirty="0"/>
              <a:t>(4.10)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dirty="0"/>
              <a:t>Update </a:t>
            </a:r>
            <a:r>
              <a:rPr lang="en-US" sz="2400" b="1" dirty="0" err="1">
                <a:solidFill>
                  <a:srgbClr val="0070C0"/>
                </a:solidFill>
              </a:rPr>
              <a:t>color.component.html</a:t>
            </a:r>
            <a:r>
              <a:rPr lang="en-US" sz="2400" dirty="0"/>
              <a:t>, so that:</a:t>
            </a:r>
          </a:p>
          <a:p>
            <a:pPr marL="0" indent="0">
              <a:buClrTx/>
              <a:buSzTx/>
              <a:buNone/>
            </a:pPr>
            <a:r>
              <a:rPr lang="en-US" sz="2400" dirty="0"/>
              <a:t>1. The </a:t>
            </a:r>
            <a:r>
              <a:rPr lang="en-US" sz="2400" b="1" dirty="0">
                <a:solidFill>
                  <a:srgbClr val="0070C0"/>
                </a:solidFill>
              </a:rPr>
              <a:t>Blue</a:t>
            </a:r>
            <a:r>
              <a:rPr lang="en-US" sz="2400" dirty="0"/>
              <a:t> button triggers </a:t>
            </a:r>
            <a:r>
              <a:rPr lang="en-US" sz="2400" b="1" dirty="0">
                <a:solidFill>
                  <a:srgbClr val="FF0000"/>
                </a:solidFill>
              </a:rPr>
              <a:t>curl</a:t>
            </a:r>
            <a:r>
              <a:rPr lang="en-US" sz="2400" dirty="0"/>
              <a:t> transition</a:t>
            </a:r>
          </a:p>
          <a:p>
            <a:pPr marL="0" indent="0">
              <a:buClrTx/>
              <a:buSzTx/>
              <a:buNone/>
            </a:pPr>
            <a:r>
              <a:rPr lang="en-US" sz="2400" dirty="0"/>
              <a:t>2. The </a:t>
            </a:r>
            <a:r>
              <a:rPr lang="en-US" sz="2400" b="1" dirty="0">
                <a:solidFill>
                  <a:srgbClr val="0070C0"/>
                </a:solidFill>
              </a:rPr>
              <a:t>Red</a:t>
            </a:r>
            <a:r>
              <a:rPr lang="en-US" sz="2400" dirty="0"/>
              <a:t> button triggers the </a:t>
            </a:r>
            <a:r>
              <a:rPr lang="en-US" sz="2400" b="1" dirty="0">
                <a:solidFill>
                  <a:srgbClr val="FF0000"/>
                </a:solidFill>
              </a:rPr>
              <a:t>explode</a:t>
            </a:r>
            <a:r>
              <a:rPr lang="en-US" sz="2400" dirty="0"/>
              <a:t> transition</a:t>
            </a:r>
          </a:p>
          <a:p>
            <a:pPr marL="0" indent="0">
              <a:buClrTx/>
              <a:buSzTx/>
              <a:buNone/>
            </a:pPr>
            <a:r>
              <a:rPr lang="en-US" sz="2400" dirty="0"/>
              <a:t>3. The </a:t>
            </a:r>
            <a:r>
              <a:rPr lang="en-US" sz="2400" b="1" dirty="0">
                <a:solidFill>
                  <a:srgbClr val="0070C0"/>
                </a:solidFill>
              </a:rPr>
              <a:t>Pink</a:t>
            </a:r>
            <a:r>
              <a:rPr lang="en-US" sz="2400" dirty="0"/>
              <a:t>, </a:t>
            </a:r>
            <a:r>
              <a:rPr lang="en-US" sz="2400" b="1" dirty="0">
                <a:solidFill>
                  <a:srgbClr val="0070C0"/>
                </a:solidFill>
              </a:rPr>
              <a:t>Gray</a:t>
            </a:r>
            <a:r>
              <a:rPr lang="en-US" sz="2400" dirty="0"/>
              <a:t> and </a:t>
            </a:r>
            <a:r>
              <a:rPr lang="en-US" sz="2400" b="1" dirty="0">
                <a:solidFill>
                  <a:srgbClr val="0070C0"/>
                </a:solidFill>
              </a:rPr>
              <a:t>#bad</a:t>
            </a:r>
            <a:r>
              <a:rPr lang="en-US" sz="2400" dirty="0"/>
              <a:t> buttons trigger the </a:t>
            </a:r>
            <a:r>
              <a:rPr lang="en-US" sz="2400" b="1" dirty="0">
                <a:solidFill>
                  <a:srgbClr val="FF0000"/>
                </a:solidFill>
              </a:rPr>
              <a:t>flip</a:t>
            </a:r>
            <a:r>
              <a:rPr lang="en-US" sz="2400" dirty="0"/>
              <a:t> transition</a:t>
            </a:r>
          </a:p>
        </p:txBody>
      </p:sp>
    </p:spTree>
    <p:extLst>
      <p:ext uri="{BB962C8B-B14F-4D97-AF65-F5344CB8AC3E}">
        <p14:creationId xmlns:p14="http://schemas.microsoft.com/office/powerpoint/2010/main" val="40765176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Page Transitions: Step 1</a:t>
            </a:r>
            <a:br>
              <a:rPr lang="en-US" dirty="0"/>
            </a:br>
            <a:r>
              <a:rPr lang="en-US" sz="2400" dirty="0"/>
              <a:t>In html template</a:t>
            </a:r>
            <a:br>
              <a:rPr lang="en-US" sz="2400" dirty="0"/>
            </a:br>
            <a:r>
              <a:rPr lang="en-US" sz="2400" dirty="0"/>
              <a:t>(4.10)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dirty="0"/>
              <a:t>Hint: you will need to use the </a:t>
            </a:r>
            <a:r>
              <a:rPr lang="en-US" sz="2400" b="1" dirty="0" err="1">
                <a:solidFill>
                  <a:srgbClr val="FF0000"/>
                </a:solidFill>
              </a:rPr>
              <a:t>pageTransition</a:t>
            </a:r>
            <a:r>
              <a:rPr lang="en-US" sz="2400" b="1" dirty="0">
                <a:solidFill>
                  <a:srgbClr val="FF0000"/>
                </a:solidFill>
              </a:rPr>
              <a:t>="fade" </a:t>
            </a:r>
            <a:r>
              <a:rPr lang="en-US" sz="2400" dirty="0"/>
              <a:t>html attribute</a:t>
            </a:r>
          </a:p>
          <a:p>
            <a:pPr marL="0" indent="0">
              <a:buClrTx/>
              <a:buSzTx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132472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Page Transitions: Step 2</a:t>
            </a:r>
            <a:br>
              <a:rPr lang="en-US" dirty="0"/>
            </a:br>
            <a:r>
              <a:rPr lang="en-US" sz="2400" dirty="0"/>
              <a:t>In </a:t>
            </a:r>
            <a:r>
              <a:rPr lang="en-US" sz="2400" dirty="0" err="1"/>
              <a:t>TypeScript</a:t>
            </a:r>
            <a:r>
              <a:rPr lang="en-US" sz="2400" dirty="0"/>
              <a:t> class</a:t>
            </a:r>
            <a:br>
              <a:rPr lang="en-US" sz="2400" dirty="0"/>
            </a:br>
            <a:r>
              <a:rPr lang="en-US" sz="2400" dirty="0"/>
              <a:t>(4.10)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350168"/>
            <a:ext cx="8308761" cy="2658666"/>
          </a:xfrm>
        </p:spPr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dirty="0"/>
              <a:t>Hint: you will need to pass the </a:t>
            </a:r>
            <a:r>
              <a:rPr lang="en-US" sz="2400" b="1" dirty="0">
                <a:solidFill>
                  <a:srgbClr val="0070C0"/>
                </a:solidFill>
              </a:rPr>
              <a:t>transition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/>
              <a:t>param</a:t>
            </a:r>
            <a:r>
              <a:rPr lang="en-US" sz="2400" dirty="0"/>
              <a:t> into </a:t>
            </a:r>
            <a:r>
              <a:rPr lang="en-US" sz="2400" b="1" dirty="0" err="1">
                <a:solidFill>
                  <a:srgbClr val="0070C0"/>
                </a:solidFill>
              </a:rPr>
              <a:t>router.navigate</a:t>
            </a:r>
            <a:r>
              <a:rPr lang="en-US" sz="2400" dirty="0"/>
              <a:t>:</a:t>
            </a:r>
          </a:p>
          <a:p>
            <a:pPr marL="0" indent="0">
              <a:buClrTx/>
              <a:buSzTx/>
              <a:buNone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i="1" dirty="0" err="1"/>
              <a:t>this.router.navigate</a:t>
            </a:r>
            <a:r>
              <a:rPr lang="en-US" sz="2400" i="1" dirty="0"/>
              <a:t>(['/relative/path'], {</a:t>
            </a:r>
          </a:p>
          <a:p>
            <a:pPr mar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b="1" i="1" dirty="0">
                <a:solidFill>
                  <a:srgbClr val="0070C0"/>
                </a:solidFill>
              </a:rPr>
              <a:t>transition</a:t>
            </a:r>
            <a:r>
              <a:rPr lang="en-US" sz="2400" i="1" dirty="0"/>
              <a:t>: {</a:t>
            </a:r>
          </a:p>
          <a:p>
            <a:pPr marL="0" indent="0">
              <a:buClrTx/>
              <a:buSzTx/>
              <a:buNone/>
            </a:pPr>
            <a:r>
              <a:rPr lang="en-US" sz="2400" i="1" dirty="0"/>
              <a:t>    name: '</a:t>
            </a:r>
            <a:r>
              <a:rPr lang="en-US" sz="2400" i="1" dirty="0" err="1"/>
              <a:t>slideBottom</a:t>
            </a:r>
            <a:r>
              <a:rPr lang="en-US" sz="2400" i="1" dirty="0"/>
              <a:t>',</a:t>
            </a:r>
          </a:p>
          <a:p>
            <a:pPr marL="0" indent="0">
              <a:buClrTx/>
              <a:buSzTx/>
              <a:buNone/>
            </a:pPr>
            <a:r>
              <a:rPr lang="en-US" sz="2400" i="1" dirty="0"/>
              <a:t>    duration: 500,</a:t>
            </a:r>
          </a:p>
          <a:p>
            <a:pPr marL="0" indent="0">
              <a:buClrTx/>
              <a:buSzTx/>
              <a:buNone/>
            </a:pPr>
            <a:r>
              <a:rPr lang="en-US" sz="2400" i="1" dirty="0"/>
              <a:t>    curve: 'linear'</a:t>
            </a:r>
          </a:p>
          <a:p>
            <a:pPr marL="0" indent="0">
              <a:buClrTx/>
              <a:buSzTx/>
              <a:buNone/>
            </a:pPr>
            <a:r>
              <a:rPr lang="en-US" sz="2400" i="1" dirty="0"/>
              <a:t>  }</a:t>
            </a:r>
          </a:p>
          <a:p>
            <a:pPr marL="0" indent="0">
              <a:buClrTx/>
              <a:buSzTx/>
              <a:buNone/>
            </a:pPr>
            <a:r>
              <a:rPr lang="en-US" sz="2400" i="1" dirty="0"/>
              <a:t>});</a:t>
            </a:r>
          </a:p>
          <a:p>
            <a:pPr marL="0" indent="0">
              <a:buClrTx/>
              <a:buSzTx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357861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Page Transitions: Step 2</a:t>
            </a:r>
            <a:br>
              <a:rPr lang="en-US" dirty="0"/>
            </a:br>
            <a:r>
              <a:rPr lang="en-US" sz="2400" dirty="0"/>
              <a:t>In </a:t>
            </a:r>
            <a:r>
              <a:rPr lang="en-US" sz="2400" dirty="0" err="1"/>
              <a:t>TypeScript</a:t>
            </a:r>
            <a:r>
              <a:rPr lang="en-US" sz="2400" dirty="0"/>
              <a:t> class</a:t>
            </a:r>
            <a:br>
              <a:rPr lang="en-US" sz="2400" dirty="0"/>
            </a:br>
            <a:r>
              <a:rPr lang="en-US" sz="2400" dirty="0"/>
              <a:t>(4.10)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8612" y="1350168"/>
            <a:ext cx="8308761" cy="2658666"/>
          </a:xfrm>
        </p:spPr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000" dirty="0"/>
              <a:t>Update </a:t>
            </a:r>
            <a:r>
              <a:rPr lang="en-US" sz="2000" b="1" dirty="0" err="1">
                <a:solidFill>
                  <a:srgbClr val="0070C0"/>
                </a:solidFill>
              </a:rPr>
              <a:t>color.component.html</a:t>
            </a:r>
            <a:r>
              <a:rPr lang="en-US" sz="2000" dirty="0"/>
              <a:t>, so that: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1. </a:t>
            </a:r>
            <a:r>
              <a:rPr lang="en-US" sz="2000" b="1" dirty="0" err="1">
                <a:solidFill>
                  <a:srgbClr val="0070C0"/>
                </a:solidFill>
              </a:rPr>
              <a:t>goBlue</a:t>
            </a:r>
            <a:r>
              <a:rPr lang="en-US" sz="2000" b="1" dirty="0">
                <a:solidFill>
                  <a:srgbClr val="0070C0"/>
                </a:solidFill>
              </a:rPr>
              <a:t>() </a:t>
            </a:r>
            <a:r>
              <a:rPr lang="en-US" sz="2000" dirty="0"/>
              <a:t>navigates to the </a:t>
            </a:r>
            <a:r>
              <a:rPr lang="en-US" sz="2000" b="1" dirty="0">
                <a:solidFill>
                  <a:srgbClr val="0070C0"/>
                </a:solidFill>
              </a:rPr>
              <a:t>Blue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0070C0"/>
                </a:solidFill>
              </a:rPr>
              <a:t>page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with: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 	</a:t>
            </a:r>
            <a:r>
              <a:rPr lang="en-US" sz="2000" b="1" dirty="0">
                <a:solidFill>
                  <a:srgbClr val="0070C0"/>
                </a:solidFill>
              </a:rPr>
              <a:t>page transition</a:t>
            </a:r>
            <a:r>
              <a:rPr lang="en-US" sz="2000" dirty="0"/>
              <a:t> </a:t>
            </a:r>
            <a:r>
              <a:rPr lang="en-US" sz="2000" b="1" dirty="0" err="1">
                <a:solidFill>
                  <a:srgbClr val="FF0000"/>
                </a:solidFill>
              </a:rPr>
              <a:t>slideTop</a:t>
            </a:r>
            <a:endParaRPr lang="en-US" sz="2000" dirty="0"/>
          </a:p>
          <a:p>
            <a:pPr marL="0" indent="0">
              <a:buClrTx/>
              <a:buSzTx/>
              <a:buNone/>
            </a:pPr>
            <a:r>
              <a:rPr lang="en-US" sz="2000" dirty="0"/>
              <a:t>	</a:t>
            </a:r>
            <a:r>
              <a:rPr lang="en-US" sz="2000" b="1" dirty="0">
                <a:solidFill>
                  <a:srgbClr val="0070C0"/>
                </a:solidFill>
              </a:rPr>
              <a:t>duration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FF0000"/>
                </a:solidFill>
              </a:rPr>
              <a:t>2 seconds</a:t>
            </a:r>
          </a:p>
          <a:p>
            <a:pPr marL="0" indent="0">
              <a:buClrTx/>
              <a:buSzTx/>
              <a:buNone/>
            </a:pPr>
            <a:r>
              <a:rPr lang="en-US" sz="2000" b="1" dirty="0"/>
              <a:t>	</a:t>
            </a:r>
            <a:r>
              <a:rPr lang="en-US" sz="2000" b="1" dirty="0">
                <a:solidFill>
                  <a:srgbClr val="0070C0"/>
                </a:solidFill>
              </a:rPr>
              <a:t>curve </a:t>
            </a:r>
            <a:r>
              <a:rPr lang="en-US" sz="2000" b="1" dirty="0">
                <a:solidFill>
                  <a:srgbClr val="FF0000"/>
                </a:solidFill>
              </a:rPr>
              <a:t>spring</a:t>
            </a:r>
          </a:p>
          <a:p>
            <a:pPr marL="0" indent="0">
              <a:buClrTx/>
              <a:buSzTx/>
              <a:buNone/>
            </a:pPr>
            <a:r>
              <a:rPr lang="en-US" sz="2000" dirty="0"/>
              <a:t>2. </a:t>
            </a:r>
            <a:r>
              <a:rPr lang="en-US" sz="2000" b="1" dirty="0" err="1">
                <a:solidFill>
                  <a:srgbClr val="0070C0"/>
                </a:solidFill>
              </a:rPr>
              <a:t>goGray</a:t>
            </a:r>
            <a:r>
              <a:rPr lang="en-US" sz="2000" b="1" dirty="0">
                <a:solidFill>
                  <a:srgbClr val="0070C0"/>
                </a:solidFill>
              </a:rPr>
              <a:t>() </a:t>
            </a:r>
            <a:r>
              <a:rPr lang="en-US" sz="2000" dirty="0"/>
              <a:t>navigates to the </a:t>
            </a:r>
            <a:r>
              <a:rPr lang="en-US" sz="2000" b="1" dirty="0">
                <a:solidFill>
                  <a:srgbClr val="0070C0"/>
                </a:solidFill>
              </a:rPr>
              <a:t>RGB page </a:t>
            </a:r>
            <a:r>
              <a:rPr lang="en-US" sz="2000" dirty="0"/>
              <a:t>with gray as the parameter and:</a:t>
            </a:r>
          </a:p>
          <a:p>
            <a:pPr marL="0" indent="0">
              <a:buClrTx/>
              <a:buSzTx/>
              <a:buNone/>
            </a:pPr>
            <a:r>
              <a:rPr lang="en-US" sz="2000" b="1" dirty="0"/>
              <a:t>	</a:t>
            </a:r>
            <a:r>
              <a:rPr lang="en-US" sz="2000" b="1" dirty="0">
                <a:solidFill>
                  <a:srgbClr val="0070C0"/>
                </a:solidFill>
              </a:rPr>
              <a:t>page transition </a:t>
            </a:r>
            <a:r>
              <a:rPr lang="en-US" sz="2000" b="1" dirty="0">
                <a:solidFill>
                  <a:srgbClr val="FF0000"/>
                </a:solidFill>
              </a:rPr>
              <a:t>fade</a:t>
            </a:r>
          </a:p>
          <a:p>
            <a:pPr marL="0" indent="0">
              <a:buClrTx/>
              <a:buSzTx/>
              <a:buNone/>
            </a:pPr>
            <a:r>
              <a:rPr lang="en-US" sz="2000" b="1" dirty="0"/>
              <a:t>	</a:t>
            </a:r>
            <a:r>
              <a:rPr lang="en-US" sz="2000" b="1" dirty="0">
                <a:solidFill>
                  <a:srgbClr val="0070C0"/>
                </a:solidFill>
              </a:rPr>
              <a:t>duration 1 </a:t>
            </a:r>
            <a:r>
              <a:rPr lang="en-US" sz="2000" b="1" dirty="0">
                <a:solidFill>
                  <a:srgbClr val="FF0000"/>
                </a:solidFill>
              </a:rPr>
              <a:t>second</a:t>
            </a:r>
          </a:p>
          <a:p>
            <a:pPr marL="0" indent="0">
              <a:buClrTx/>
              <a:buSzTx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374418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3 </a:t>
            </a:r>
            <a:r>
              <a:rPr lang="mr-IN" dirty="0"/>
              <a:t>–</a:t>
            </a:r>
            <a:r>
              <a:rPr lang="en-US" dirty="0"/>
              <a:t> Components and Services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For this part of the project we will use the contents of the </a:t>
            </a:r>
            <a:r>
              <a:rPr lang="en-US" sz="2400" dirty="0">
                <a:solidFill>
                  <a:srgbClr val="0070C0"/>
                </a:solidFill>
              </a:rPr>
              <a:t>football </a:t>
            </a:r>
            <a:r>
              <a:rPr lang="en-US" sz="2400" dirty="0"/>
              <a:t>folder: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i="1" dirty="0">
                <a:solidFill>
                  <a:srgbClr val="0070C0"/>
                </a:solidFill>
              </a:rPr>
              <a:t>warmup/app/football</a:t>
            </a:r>
            <a:endParaRPr lang="en-US" sz="2000" i="1" dirty="0">
              <a:solidFill>
                <a:srgbClr val="0070C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493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dirty="0"/>
              <a:t>If event provides parameters, then add </a:t>
            </a:r>
            <a:r>
              <a:rPr lang="en-US" sz="2400" b="1" dirty="0">
                <a:solidFill>
                  <a:srgbClr val="FF2600"/>
                </a:solidFill>
              </a:rPr>
              <a:t>$event</a:t>
            </a:r>
          </a:p>
          <a:p>
            <a:pPr marL="0" indent="0">
              <a:buClrTx/>
              <a:buSzTx/>
              <a:buNone/>
            </a:pPr>
            <a:r>
              <a:rPr lang="en-US" sz="2000" i="1" dirty="0"/>
              <a:t> </a:t>
            </a:r>
          </a:p>
          <a:p>
            <a:pPr marL="0" indent="0">
              <a:buClrTx/>
              <a:buSzTx/>
              <a:buNone/>
            </a:pPr>
            <a:r>
              <a:rPr lang="en-US" sz="2000" i="1" dirty="0"/>
              <a:t>&lt;Label text="Action:" </a:t>
            </a:r>
            <a:r>
              <a:rPr lang="en-US" sz="2000" b="1" i="1" dirty="0">
                <a:solidFill>
                  <a:srgbClr val="FF0000"/>
                </a:solidFill>
              </a:rPr>
              <a:t>(</a:t>
            </a:r>
            <a:r>
              <a:rPr lang="en-US" sz="2000" b="1" i="1" dirty="0">
                <a:solidFill>
                  <a:srgbClr val="0070C0"/>
                </a:solidFill>
              </a:rPr>
              <a:t>swipe</a:t>
            </a:r>
            <a:r>
              <a:rPr lang="en-US" sz="2000" b="1" i="1" dirty="0">
                <a:solidFill>
                  <a:srgbClr val="FF0000"/>
                </a:solidFill>
              </a:rPr>
              <a:t>)</a:t>
            </a:r>
            <a:r>
              <a:rPr lang="en-US" sz="2000" i="1" dirty="0"/>
              <a:t>="</a:t>
            </a:r>
            <a:r>
              <a:rPr lang="en-US" sz="2000" i="1" dirty="0" err="1">
                <a:solidFill>
                  <a:srgbClr val="0070C0"/>
                </a:solidFill>
              </a:rPr>
              <a:t>printDirection</a:t>
            </a:r>
            <a:r>
              <a:rPr lang="en-US" sz="2000" i="1" dirty="0">
                <a:solidFill>
                  <a:srgbClr val="0070C0"/>
                </a:solidFill>
              </a:rPr>
              <a:t>(</a:t>
            </a:r>
            <a:r>
              <a:rPr lang="en-US" sz="2000" b="1" i="1" dirty="0">
                <a:solidFill>
                  <a:srgbClr val="FF0000"/>
                </a:solidFill>
              </a:rPr>
              <a:t>$event</a:t>
            </a:r>
            <a:r>
              <a:rPr lang="en-US" sz="2000" i="1" dirty="0">
                <a:solidFill>
                  <a:srgbClr val="0070C0"/>
                </a:solidFill>
              </a:rPr>
              <a:t>)</a:t>
            </a:r>
            <a:r>
              <a:rPr lang="en-US" sz="2000" i="1" dirty="0"/>
              <a:t>"&gt;&lt;/Label&gt;</a:t>
            </a:r>
          </a:p>
        </p:txBody>
      </p:sp>
    </p:spTree>
    <p:extLst>
      <p:ext uri="{BB962C8B-B14F-4D97-AF65-F5344CB8AC3E}">
        <p14:creationId xmlns:p14="http://schemas.microsoft.com/office/powerpoint/2010/main" val="143361706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614" y="393033"/>
            <a:ext cx="8503920" cy="595508"/>
          </a:xfrm>
        </p:spPr>
        <p:txBody>
          <a:bodyPr/>
          <a:lstStyle/>
          <a:p>
            <a:r>
              <a:rPr lang="en-US" sz="4400" dirty="0">
                <a:solidFill>
                  <a:schemeClr val="bg1"/>
                </a:solidFill>
              </a:rPr>
              <a:t>The real 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Football</a:t>
            </a:r>
          </a:p>
        </p:txBody>
      </p:sp>
    </p:spTree>
    <p:extLst>
      <p:ext uri="{BB962C8B-B14F-4D97-AF65-F5344CB8AC3E}">
        <p14:creationId xmlns:p14="http://schemas.microsoft.com/office/powerpoint/2010/main" val="70419111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600" b="1" dirty="0"/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8190680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  <a:br>
              <a:rPr lang="en-US" dirty="0"/>
            </a:br>
            <a:r>
              <a:rPr lang="en-US" dirty="0"/>
              <a:t>Creating a service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import { </a:t>
            </a:r>
            <a:r>
              <a:rPr lang="en-US" sz="2400" dirty="0">
                <a:solidFill>
                  <a:srgbClr val="0070C0"/>
                </a:solidFill>
              </a:rPr>
              <a:t>Injectable</a:t>
            </a:r>
            <a:r>
              <a:rPr lang="en-US" sz="2400" dirty="0"/>
              <a:t> } from '</a:t>
            </a:r>
            <a:r>
              <a:rPr lang="en-US" sz="2400" dirty="0">
                <a:solidFill>
                  <a:srgbClr val="0070C0"/>
                </a:solidFill>
              </a:rPr>
              <a:t>@angular/core</a:t>
            </a:r>
            <a:r>
              <a:rPr lang="en-US" sz="2400" dirty="0"/>
              <a:t>';</a:t>
            </a:r>
          </a:p>
          <a:p>
            <a:pPr marL="0" lvl="0" indent="0">
              <a:buClrTx/>
              <a:buSzTx/>
              <a:buNone/>
            </a:pPr>
            <a:br>
              <a:rPr lang="en-US" sz="2400" dirty="0"/>
            </a:br>
            <a:r>
              <a:rPr lang="en-US" sz="2400" dirty="0">
                <a:solidFill>
                  <a:srgbClr val="0070C0"/>
                </a:solidFill>
              </a:rPr>
              <a:t>@Injectable()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export class </a:t>
            </a:r>
            <a:r>
              <a:rPr lang="en-US" sz="2400" b="1" dirty="0" err="1">
                <a:solidFill>
                  <a:schemeClr val="accent1"/>
                </a:solidFill>
              </a:rPr>
              <a:t>MyHappyService</a:t>
            </a:r>
            <a:r>
              <a:rPr lang="en-US" sz="2400" dirty="0"/>
              <a:t> {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public </a:t>
            </a:r>
            <a:r>
              <a:rPr lang="en-US" sz="2400" dirty="0" err="1"/>
              <a:t>doSomethingFun</a:t>
            </a:r>
            <a:r>
              <a:rPr lang="en-US" sz="2400" dirty="0"/>
              <a:t>() {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  </a:t>
            </a:r>
            <a:r>
              <a:rPr lang="en-US" sz="2400" dirty="0" err="1"/>
              <a:t>console.log</a:t>
            </a:r>
            <a:r>
              <a:rPr lang="en-US" sz="2400" dirty="0"/>
              <a:t>('I am a happy bunny... hop, hop, hop');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}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269477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  <a:br>
              <a:rPr lang="en-US" dirty="0"/>
            </a:br>
            <a:r>
              <a:rPr lang="en-US" dirty="0"/>
              <a:t>Naming convention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err="1">
                <a:solidFill>
                  <a:srgbClr val="0070C0"/>
                </a:solidFill>
              </a:rPr>
              <a:t>MyHappy</a:t>
            </a:r>
            <a:r>
              <a:rPr lang="en-US" sz="2400" dirty="0" err="1">
                <a:solidFill>
                  <a:schemeClr val="accent1"/>
                </a:solidFill>
              </a:rPr>
              <a:t>Service</a:t>
            </a:r>
            <a:r>
              <a:rPr lang="en-US" sz="2400" dirty="0"/>
              <a:t> =&gt; </a:t>
            </a:r>
            <a:r>
              <a:rPr lang="en-US" sz="2400" dirty="0">
                <a:solidFill>
                  <a:srgbClr val="0070C0"/>
                </a:solidFill>
              </a:rPr>
              <a:t>my-</a:t>
            </a:r>
            <a:r>
              <a:rPr lang="en-US" sz="2400" dirty="0" err="1">
                <a:solidFill>
                  <a:srgbClr val="0070C0"/>
                </a:solidFill>
              </a:rPr>
              <a:t>happy</a:t>
            </a:r>
            <a:r>
              <a:rPr lang="en-US" sz="2400" dirty="0" err="1"/>
              <a:t>.</a:t>
            </a:r>
            <a:r>
              <a:rPr lang="en-US" sz="2400" dirty="0" err="1">
                <a:solidFill>
                  <a:schemeClr val="accent1"/>
                </a:solidFill>
              </a:rPr>
              <a:t>service</a:t>
            </a:r>
            <a:r>
              <a:rPr lang="en-US" sz="2400" dirty="0" err="1"/>
              <a:t>.ts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dirty="0" err="1">
                <a:solidFill>
                  <a:srgbClr val="0070C0"/>
                </a:solidFill>
              </a:rPr>
              <a:t>Currency</a:t>
            </a:r>
            <a:r>
              <a:rPr lang="en-US" sz="2400" dirty="0" err="1">
                <a:solidFill>
                  <a:schemeClr val="accent1"/>
                </a:solidFill>
              </a:rPr>
              <a:t>Pipe</a:t>
            </a:r>
            <a:r>
              <a:rPr lang="en-US" sz="2400" dirty="0"/>
              <a:t> =&gt; </a:t>
            </a:r>
            <a:r>
              <a:rPr lang="en-US" sz="2400" dirty="0" err="1">
                <a:solidFill>
                  <a:srgbClr val="0070C0"/>
                </a:solidFill>
              </a:rPr>
              <a:t>currency</a:t>
            </a:r>
            <a:r>
              <a:rPr lang="en-US" sz="2400" dirty="0" err="1"/>
              <a:t>.</a:t>
            </a:r>
            <a:r>
              <a:rPr lang="en-US" sz="2400" dirty="0" err="1">
                <a:solidFill>
                  <a:schemeClr val="accent1"/>
                </a:solidFill>
              </a:rPr>
              <a:t>pipe</a:t>
            </a:r>
            <a:r>
              <a:rPr lang="en-US" sz="2400" dirty="0" err="1"/>
              <a:t>.ts</a:t>
            </a:r>
            <a:endParaRPr lang="en-US" sz="2400" dirty="0"/>
          </a:p>
          <a:p>
            <a:pPr marL="0" indent="0">
              <a:buClrTx/>
              <a:buSzTx/>
              <a:buNone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dirty="0" err="1">
                <a:solidFill>
                  <a:srgbClr val="0070C0"/>
                </a:solidFill>
              </a:rPr>
              <a:t>NavigationMenu</a:t>
            </a:r>
            <a:r>
              <a:rPr lang="en-US" sz="2400" dirty="0" err="1">
                <a:solidFill>
                  <a:schemeClr val="accent1"/>
                </a:solidFill>
              </a:rPr>
              <a:t>Component</a:t>
            </a:r>
            <a:r>
              <a:rPr lang="en-US" sz="2400" dirty="0"/>
              <a:t> =&gt; </a:t>
            </a:r>
            <a:r>
              <a:rPr lang="en-US" sz="2400" dirty="0">
                <a:solidFill>
                  <a:srgbClr val="0070C0"/>
                </a:solidFill>
              </a:rPr>
              <a:t>navigation-</a:t>
            </a:r>
            <a:r>
              <a:rPr lang="en-US" sz="2400" dirty="0" err="1">
                <a:solidFill>
                  <a:srgbClr val="0070C0"/>
                </a:solidFill>
              </a:rPr>
              <a:t>menu</a:t>
            </a:r>
            <a:r>
              <a:rPr lang="en-US" sz="2400" dirty="0" err="1"/>
              <a:t>.</a:t>
            </a:r>
            <a:r>
              <a:rPr lang="en-US" sz="2400" dirty="0" err="1">
                <a:solidFill>
                  <a:schemeClr val="accent1"/>
                </a:solidFill>
              </a:rPr>
              <a:t>component</a:t>
            </a:r>
            <a:r>
              <a:rPr lang="en-US" sz="2400" dirty="0" err="1"/>
              <a:t>.ts</a:t>
            </a:r>
            <a:endParaRPr lang="en-US" sz="2400" dirty="0"/>
          </a:p>
          <a:p>
            <a:pPr marL="0" indent="0">
              <a:buClrTx/>
              <a:buSzTx/>
              <a:buNone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dirty="0" err="1">
                <a:solidFill>
                  <a:srgbClr val="0070C0"/>
                </a:solidFill>
              </a:rPr>
              <a:t>Login</a:t>
            </a:r>
            <a:r>
              <a:rPr lang="en-US" sz="2400" dirty="0" err="1">
                <a:solidFill>
                  <a:schemeClr val="accent1"/>
                </a:solidFill>
              </a:rPr>
              <a:t>Model</a:t>
            </a:r>
            <a:r>
              <a:rPr lang="en-US" sz="2400" dirty="0"/>
              <a:t> =&gt; </a:t>
            </a:r>
            <a:r>
              <a:rPr lang="en-US" sz="2400" dirty="0" err="1">
                <a:solidFill>
                  <a:srgbClr val="0070C0"/>
                </a:solidFill>
              </a:rPr>
              <a:t>login</a:t>
            </a:r>
            <a:r>
              <a:rPr lang="en-US" sz="2400" dirty="0" err="1"/>
              <a:t>.</a:t>
            </a:r>
            <a:r>
              <a:rPr lang="en-US" sz="2400" dirty="0" err="1">
                <a:solidFill>
                  <a:schemeClr val="accent1"/>
                </a:solidFill>
              </a:rPr>
              <a:t>model</a:t>
            </a:r>
            <a:r>
              <a:rPr lang="en-US" sz="2400" dirty="0" err="1"/>
              <a:t>.ts</a:t>
            </a:r>
            <a:endParaRPr lang="en-US" sz="2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18924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  <a:br>
              <a:rPr lang="en-US" dirty="0"/>
            </a:br>
            <a:r>
              <a:rPr lang="en-US" dirty="0"/>
              <a:t>Adding the service to @</a:t>
            </a:r>
            <a:r>
              <a:rPr lang="en-US" dirty="0" err="1"/>
              <a:t>ngModule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Tx/>
              <a:buSzTx/>
              <a:buNone/>
            </a:pPr>
            <a:r>
              <a:rPr lang="en-US" sz="2400" i="1" dirty="0"/>
              <a:t>import { </a:t>
            </a:r>
            <a:r>
              <a:rPr lang="en-US" sz="2400" b="1" i="1" dirty="0" err="1">
                <a:solidFill>
                  <a:srgbClr val="0070C0"/>
                </a:solidFill>
              </a:rPr>
              <a:t>MyHappyService</a:t>
            </a:r>
            <a:r>
              <a:rPr lang="en-US" sz="2400" i="1" dirty="0"/>
              <a:t> } from './my-</a:t>
            </a:r>
            <a:r>
              <a:rPr lang="en-US" sz="2400" i="1" dirty="0" err="1"/>
              <a:t>happy.service</a:t>
            </a:r>
            <a:r>
              <a:rPr lang="en-US" sz="2400" i="1" dirty="0"/>
              <a:t>';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i="1" dirty="0"/>
          </a:p>
          <a:p>
            <a:pPr marL="0" indent="0">
              <a:buClrTx/>
              <a:buSzTx/>
              <a:buNone/>
            </a:pPr>
            <a:r>
              <a:rPr lang="en-US" sz="2400" i="1" dirty="0"/>
              <a:t>@</a:t>
            </a:r>
            <a:r>
              <a:rPr lang="en-US" sz="2400" b="1" i="1" dirty="0" err="1"/>
              <a:t>NgModule</a:t>
            </a:r>
            <a:r>
              <a:rPr lang="en-US" sz="2400" i="1" dirty="0"/>
              <a:t>({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i="1" dirty="0"/>
              <a:t>...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b="1" i="1" dirty="0">
                <a:solidFill>
                  <a:schemeClr val="accent1"/>
                </a:solidFill>
              </a:rPr>
              <a:t>providers</a:t>
            </a:r>
            <a:r>
              <a:rPr lang="en-US" sz="2400" i="1" dirty="0"/>
              <a:t>: [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  </a:t>
            </a:r>
            <a:r>
              <a:rPr lang="en-US" sz="2400" b="1" i="1" dirty="0" err="1">
                <a:solidFill>
                  <a:srgbClr val="0070C0"/>
                </a:solidFill>
              </a:rPr>
              <a:t>MyHappyService</a:t>
            </a:r>
            <a:endParaRPr lang="en-US" sz="2400" b="1" i="1" dirty="0">
              <a:solidFill>
                <a:srgbClr val="0070C0"/>
              </a:solidFill>
            </a:endParaRP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],</a:t>
            </a:r>
          </a:p>
          <a:p>
            <a:pPr marL="0" lvl="0" indent="0">
              <a:buClrTx/>
              <a:buSzTx/>
              <a:buNone/>
            </a:pPr>
            <a:r>
              <a:rPr lang="mr-IN" sz="2400" i="1" dirty="0"/>
              <a:t>…</a:t>
            </a:r>
            <a:endParaRPr lang="en-US" sz="2400" i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i="1" dirty="0"/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180299775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  <a:br>
              <a:rPr lang="en-US" dirty="0"/>
            </a:br>
            <a:r>
              <a:rPr lang="en-US" dirty="0"/>
              <a:t>Injecting the service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i="1" dirty="0"/>
              <a:t>import { </a:t>
            </a:r>
            <a:r>
              <a:rPr lang="en-US" sz="2400" b="1" i="1" dirty="0" err="1">
                <a:solidFill>
                  <a:srgbClr val="0070C0"/>
                </a:solidFill>
              </a:rPr>
              <a:t>MyHappyService</a:t>
            </a:r>
            <a:r>
              <a:rPr lang="en-US" sz="2400" i="1" dirty="0"/>
              <a:t> } from '../my-</a:t>
            </a:r>
            <a:r>
              <a:rPr lang="en-US" sz="2400" i="1" dirty="0" err="1"/>
              <a:t>happy.service</a:t>
            </a:r>
            <a:r>
              <a:rPr lang="en-US" sz="2400" i="1" dirty="0"/>
              <a:t>';</a:t>
            </a:r>
          </a:p>
          <a:p>
            <a:pPr marL="0" lvl="0" indent="0">
              <a:buClrTx/>
              <a:buSzTx/>
              <a:buNone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constructor(private </a:t>
            </a:r>
            <a:r>
              <a:rPr lang="en-US" sz="2400" b="1" i="1" dirty="0" err="1">
                <a:solidFill>
                  <a:schemeClr val="accent1"/>
                </a:solidFill>
              </a:rPr>
              <a:t>myHappyService</a:t>
            </a:r>
            <a:r>
              <a:rPr lang="en-US" sz="2400" i="1" dirty="0"/>
              <a:t>: </a:t>
            </a:r>
            <a:r>
              <a:rPr lang="en-US" sz="2400" b="1" i="1" dirty="0" err="1">
                <a:solidFill>
                  <a:srgbClr val="0070C0"/>
                </a:solidFill>
              </a:rPr>
              <a:t>MyHappyService</a:t>
            </a:r>
            <a:r>
              <a:rPr lang="en-US" sz="2400" i="1" dirty="0"/>
              <a:t>) {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//constructor code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i="1" dirty="0"/>
          </a:p>
          <a:p>
            <a:pPr marL="0" lvl="0" indent="0">
              <a:buClrTx/>
              <a:buSzTx/>
              <a:buNone/>
            </a:pPr>
            <a:r>
              <a:rPr lang="en-US" sz="2400" i="1" dirty="0" err="1"/>
              <a:t>showYourMood</a:t>
            </a:r>
            <a:r>
              <a:rPr lang="en-US" sz="2400" i="1" dirty="0"/>
              <a:t>() {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  </a:t>
            </a:r>
            <a:r>
              <a:rPr lang="en-US" sz="2400" i="1" dirty="0" err="1"/>
              <a:t>this.</a:t>
            </a:r>
            <a:r>
              <a:rPr lang="en-US" sz="2400" b="1" i="1" dirty="0" err="1">
                <a:solidFill>
                  <a:schemeClr val="accent1"/>
                </a:solidFill>
              </a:rPr>
              <a:t>myHappyService</a:t>
            </a:r>
            <a:r>
              <a:rPr lang="en-US" sz="2400" i="1" dirty="0" err="1"/>
              <a:t>.doSomethingFun</a:t>
            </a:r>
            <a:r>
              <a:rPr lang="en-US" sz="2400" i="1" dirty="0"/>
              <a:t>();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651072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28" y="652780"/>
            <a:ext cx="8357388" cy="44907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41300"/>
            <a:ext cx="8503920" cy="411480"/>
          </a:xfrm>
        </p:spPr>
        <p:txBody>
          <a:bodyPr/>
          <a:lstStyle/>
          <a:p>
            <a:r>
              <a:rPr lang="en-US" dirty="0"/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87780405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  <a:br>
              <a:rPr lang="en-US" dirty="0"/>
            </a:br>
            <a:r>
              <a:rPr lang="en-US" dirty="0"/>
              <a:t>@</a:t>
            </a:r>
            <a:r>
              <a:rPr lang="en-US" dirty="0" err="1"/>
              <a:t>ngModel</a:t>
            </a:r>
            <a:r>
              <a:rPr lang="en-US" dirty="0"/>
              <a:t> imports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995" y="1350168"/>
            <a:ext cx="8971005" cy="2658666"/>
          </a:xfrm>
        </p:spPr>
        <p:txBody>
          <a:bodyPr/>
          <a:lstStyle/>
          <a:p>
            <a:pPr marL="0" lvl="0" indent="0">
              <a:buClrTx/>
              <a:buSzTx/>
              <a:buNone/>
            </a:pPr>
            <a:r>
              <a:rPr lang="en-US" sz="2400" dirty="0"/>
              <a:t>import { </a:t>
            </a:r>
            <a:r>
              <a:rPr lang="en-US" sz="2400" b="1" dirty="0" err="1">
                <a:solidFill>
                  <a:srgbClr val="0070C0"/>
                </a:solidFill>
              </a:rPr>
              <a:t>NativeScriptHttpClientModule</a:t>
            </a:r>
            <a:r>
              <a:rPr lang="en-US" sz="2400" dirty="0"/>
              <a:t>}  from 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	'</a:t>
            </a:r>
            <a:r>
              <a:rPr lang="en-US" sz="2400" b="1" dirty="0">
                <a:solidFill>
                  <a:srgbClr val="0070C0"/>
                </a:solidFill>
              </a:rPr>
              <a:t>nativescript-angular/http-client</a:t>
            </a:r>
            <a:r>
              <a:rPr lang="en-US" sz="2400" dirty="0"/>
              <a:t>';</a:t>
            </a:r>
          </a:p>
          <a:p>
            <a:pPr marL="0" lvl="0" indent="0">
              <a:buClrTx/>
              <a:buSzTx/>
              <a:buNone/>
            </a:pPr>
            <a:endParaRPr lang="en-US" sz="2400" dirty="0"/>
          </a:p>
          <a:p>
            <a:pPr marL="0" indent="0">
              <a:buClrTx/>
              <a:buSzTx/>
              <a:buNone/>
            </a:pPr>
            <a:r>
              <a:rPr lang="en-US" sz="2400" i="1" dirty="0"/>
              <a:t>@</a:t>
            </a:r>
            <a:r>
              <a:rPr lang="en-US" sz="2400" b="1" i="1" dirty="0" err="1"/>
              <a:t>NgModule</a:t>
            </a:r>
            <a:r>
              <a:rPr lang="en-US" sz="2400" i="1" dirty="0"/>
              <a:t>({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b="1" dirty="0">
                <a:solidFill>
                  <a:srgbClr val="FF0000"/>
                </a:solidFill>
              </a:rPr>
              <a:t>    </a:t>
            </a:r>
            <a:r>
              <a:rPr lang="en-US" sz="2400" b="1" dirty="0">
                <a:solidFill>
                  <a:schemeClr val="accent1"/>
                </a:solidFill>
              </a:rPr>
              <a:t>imports</a:t>
            </a:r>
            <a:r>
              <a:rPr lang="en-US" sz="2400" dirty="0"/>
              <a:t>: [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       ...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        </a:t>
            </a:r>
            <a:r>
              <a:rPr lang="en-US" sz="2400" b="1" dirty="0" err="1">
                <a:solidFill>
                  <a:srgbClr val="0070C0"/>
                </a:solidFill>
              </a:rPr>
              <a:t>NativeScriptHttpClientModule</a:t>
            </a:r>
            <a:r>
              <a:rPr lang="en-US" sz="2400" dirty="0"/>
              <a:t>,</a:t>
            </a:r>
          </a:p>
          <a:p>
            <a:pPr marL="0" lvl="0" indent="0">
              <a:buClrTx/>
              <a:buSzTx/>
              <a:buNone/>
            </a:pPr>
            <a:r>
              <a:rPr lang="en-US" sz="2400" dirty="0"/>
              <a:t>    ],</a:t>
            </a:r>
          </a:p>
          <a:p>
            <a:pPr marL="0" lvl="0" indent="0">
              <a:buClrTx/>
              <a:buSzTx/>
              <a:buNone/>
            </a:pPr>
            <a:r>
              <a:rPr lang="en-GB" sz="2400" dirty="0"/>
              <a:t>    </a:t>
            </a:r>
            <a:r>
              <a:rPr lang="mr-IN" sz="2400" dirty="0"/>
              <a:t>…</a:t>
            </a: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dirty="0"/>
              <a:t>})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508887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  <a:br>
              <a:rPr lang="en-US" dirty="0"/>
            </a:br>
            <a:r>
              <a:rPr lang="en-US" dirty="0"/>
              <a:t>In 3 easy steps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2400" b="1" dirty="0"/>
              <a:t>Import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2400" dirty="0"/>
              <a:t>Inject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2400" dirty="0"/>
              <a:t>Call 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import { </a:t>
            </a:r>
            <a:r>
              <a:rPr lang="en-US" sz="2400" b="1" i="1" dirty="0" err="1">
                <a:solidFill>
                  <a:srgbClr val="0070C0"/>
                </a:solidFill>
              </a:rPr>
              <a:t>HttpClient</a:t>
            </a:r>
            <a:r>
              <a:rPr lang="en-US" sz="2400" i="1" dirty="0"/>
              <a:t> } from '</a:t>
            </a:r>
            <a:r>
              <a:rPr lang="en-US" sz="2400" b="1" i="1" dirty="0">
                <a:solidFill>
                  <a:schemeClr val="accent1"/>
                </a:solidFill>
              </a:rPr>
              <a:t>@angular/common/http</a:t>
            </a:r>
            <a:r>
              <a:rPr lang="en-US" sz="2400" i="1" dirty="0"/>
              <a:t>';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534623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  <a:br>
              <a:rPr lang="en-US" dirty="0"/>
            </a:br>
            <a:r>
              <a:rPr lang="en-US" dirty="0"/>
              <a:t>In 3 easy steps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2400" dirty="0"/>
              <a:t>Import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2400" b="1" dirty="0"/>
              <a:t>Inject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2400" dirty="0"/>
              <a:t>Call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sz="2400" dirty="0"/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constructor(private </a:t>
            </a:r>
            <a:r>
              <a:rPr lang="en-US" sz="2400" b="1" i="1" dirty="0">
                <a:solidFill>
                  <a:srgbClr val="0070C0"/>
                </a:solidFill>
              </a:rPr>
              <a:t>http</a:t>
            </a:r>
            <a:r>
              <a:rPr lang="en-US" sz="2400" i="1" dirty="0"/>
              <a:t>: </a:t>
            </a:r>
            <a:r>
              <a:rPr lang="en-US" sz="2400" b="1" i="1" dirty="0" err="1">
                <a:solidFill>
                  <a:schemeClr val="accent1"/>
                </a:solidFill>
              </a:rPr>
              <a:t>HttpClient</a:t>
            </a:r>
            <a:r>
              <a:rPr lang="en-US" sz="2400" i="1" dirty="0"/>
              <a:t>) {</a:t>
            </a:r>
          </a:p>
          <a:p>
            <a:pPr marL="0" indent="0">
              <a:buClrTx/>
              <a:buSzTx/>
              <a:buNone/>
            </a:pPr>
            <a:r>
              <a:rPr lang="en-US" sz="2400" i="1" dirty="0"/>
              <a:t>  //constructor code</a:t>
            </a:r>
          </a:p>
          <a:p>
            <a:pPr marL="0" lvl="0" indent="0">
              <a:buClrTx/>
              <a:buSzTx/>
              <a:buNone/>
            </a:pPr>
            <a:r>
              <a:rPr lang="en-US" sz="2400" i="1" dirty="0"/>
              <a:t>}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86472904"/>
      </p:ext>
    </p:extLst>
  </p:cSld>
  <p:clrMapOvr>
    <a:masterClrMapping/>
  </p:clrMapOvr>
</p:sld>
</file>

<file path=ppt/theme/theme1.xml><?xml version="1.0" encoding="utf-8"?>
<a:theme xmlns:a="http://schemas.openxmlformats.org/drawingml/2006/main" name="Telerik">
  <a:themeElements>
    <a:clrScheme name="Telerik 3.0 New Brand">
      <a:dk1>
        <a:srgbClr val="2A2D33"/>
      </a:dk1>
      <a:lt1>
        <a:srgbClr val="FFFFFF"/>
      </a:lt1>
      <a:dk2>
        <a:srgbClr val="384361"/>
      </a:dk2>
      <a:lt2>
        <a:srgbClr val="E1E5EA"/>
      </a:lt2>
      <a:accent1>
        <a:srgbClr val="E73039"/>
      </a:accent1>
      <a:accent2>
        <a:srgbClr val="FF8800"/>
      </a:accent2>
      <a:accent3>
        <a:srgbClr val="FFD73F"/>
      </a:accent3>
      <a:accent4>
        <a:srgbClr val="5DC62E"/>
      </a:accent4>
      <a:accent5>
        <a:srgbClr val="009B55"/>
      </a:accent5>
      <a:accent6>
        <a:srgbClr val="3CD5ED"/>
      </a:accent6>
      <a:hlink>
        <a:srgbClr val="0099CC"/>
      </a:hlink>
      <a:folHlink>
        <a:srgbClr val="9149B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57181</TotalTime>
  <Words>1995</Words>
  <Application>Microsoft Macintosh PowerPoint</Application>
  <PresentationFormat>On-screen Show (16:9)</PresentationFormat>
  <Paragraphs>889</Paragraphs>
  <Slides>132</Slides>
  <Notes>8</Notes>
  <HiddenSlides>9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132</vt:i4>
      </vt:variant>
    </vt:vector>
  </HeadingPairs>
  <TitlesOfParts>
    <vt:vector size="136" baseType="lpstr">
      <vt:lpstr>Arial</vt:lpstr>
      <vt:lpstr>Lato</vt:lpstr>
      <vt:lpstr>Open Sans</vt:lpstr>
      <vt:lpstr>Telerik</vt:lpstr>
      <vt:lpstr>Warmup</vt:lpstr>
      <vt:lpstr>Project setup</vt:lpstr>
      <vt:lpstr>Lesson 1 UI</vt:lpstr>
      <vt:lpstr>Lesson 1 - Setup</vt:lpstr>
      <vt:lpstr>Lesson 1 - UI</vt:lpstr>
      <vt:lpstr>Attribute binding</vt:lpstr>
      <vt:lpstr>Events</vt:lpstr>
      <vt:lpstr>Events</vt:lpstr>
      <vt:lpstr>Events</vt:lpstr>
      <vt:lpstr>Two-way binding</vt:lpstr>
      <vt:lpstr>Two-way binding</vt:lpstr>
      <vt:lpstr>Theme</vt:lpstr>
      <vt:lpstr>Theme for text</vt:lpstr>
      <vt:lpstr>Theme for buttons</vt:lpstr>
      <vt:lpstr>Theme for buttons</vt:lpstr>
      <vt:lpstr>Theme for buttons</vt:lpstr>
      <vt:lpstr>Theme other UI components</vt:lpstr>
      <vt:lpstr>Theme         before                 after </vt:lpstr>
      <vt:lpstr>Theme margin and padding</vt:lpstr>
      <vt:lpstr>Theme margin and padding</vt:lpstr>
      <vt:lpstr>Theme margin and padding</vt:lpstr>
      <vt:lpstr>Animations</vt:lpstr>
      <vt:lpstr>NativeScript UI</vt:lpstr>
      <vt:lpstr>Animations</vt:lpstr>
      <vt:lpstr>Animations</vt:lpstr>
      <vt:lpstr>PowerPoint Presentation</vt:lpstr>
      <vt:lpstr>PowerPoint Presentation</vt:lpstr>
      <vt:lpstr>RadDataForm</vt:lpstr>
      <vt:lpstr>DataSource</vt:lpstr>
      <vt:lpstr>DataSource</vt:lpstr>
      <vt:lpstr>Installation</vt:lpstr>
      <vt:lpstr>Configuration</vt:lpstr>
      <vt:lpstr>Binding to source</vt:lpstr>
      <vt:lpstr>Populating properties</vt:lpstr>
      <vt:lpstr>Editor: Date Picker</vt:lpstr>
      <vt:lpstr>Editor: List Based</vt:lpstr>
      <vt:lpstr>Result</vt:lpstr>
      <vt:lpstr>Lesson 1 Exercises</vt:lpstr>
      <vt:lpstr>Exercise: Use UI components (3.2)</vt:lpstr>
      <vt:lpstr>Exercise: Two way binding (3.4)</vt:lpstr>
      <vt:lpstr>Exercise: Theme (3.6)</vt:lpstr>
      <vt:lpstr>Exercise: Theme (3.6)</vt:lpstr>
      <vt:lpstr>Bonus Exercise: Theme Builder (3.6)</vt:lpstr>
      <vt:lpstr>Exercise: Animations (3.8)</vt:lpstr>
      <vt:lpstr>Exercise: NativeScript UI (3.10)</vt:lpstr>
      <vt:lpstr>Exercise: NativeScript Layouts (External)</vt:lpstr>
      <vt:lpstr>Lesson 2 Navigation</vt:lpstr>
      <vt:lpstr>Lesson 2 – Navigation Setup</vt:lpstr>
      <vt:lpstr>Routing configuration</vt:lpstr>
      <vt:lpstr>Routing configuration</vt:lpstr>
      <vt:lpstr>Routing configuration</vt:lpstr>
      <vt:lpstr>Routing configuration</vt:lpstr>
      <vt:lpstr>Routing configuration: Parent/Child</vt:lpstr>
      <vt:lpstr>Routing configuration: Parent/Child</vt:lpstr>
      <vt:lpstr>Routing configuration: Parent/Child</vt:lpstr>
      <vt:lpstr>Routing configuration: Parent/Child</vt:lpstr>
      <vt:lpstr>Navigation from template</vt:lpstr>
      <vt:lpstr>Navigation from template Relative paths</vt:lpstr>
      <vt:lpstr>Navigation from template Clear History</vt:lpstr>
      <vt:lpstr>Navigation with code</vt:lpstr>
      <vt:lpstr>Navigation with code</vt:lpstr>
      <vt:lpstr>Navigation with code</vt:lpstr>
      <vt:lpstr>Navigation with code Router vs RouterExtensions</vt:lpstr>
      <vt:lpstr>Navigation with code Relative Path</vt:lpstr>
      <vt:lpstr>Navigation with code Relative Path</vt:lpstr>
      <vt:lpstr>Navigation with code Relative Path</vt:lpstr>
      <vt:lpstr>Navigation with code Relative Path</vt:lpstr>
      <vt:lpstr>Clear History</vt:lpstr>
      <vt:lpstr>Navigating back</vt:lpstr>
      <vt:lpstr>Navigating back back vs backToPreviousPage</vt:lpstr>
      <vt:lpstr>Navigating back back vs backToPreviousPage</vt:lpstr>
      <vt:lpstr>Navigating back back vs backToPreviousPage</vt:lpstr>
      <vt:lpstr>Receiving parameters</vt:lpstr>
      <vt:lpstr>Receiving parameters</vt:lpstr>
      <vt:lpstr>Receiving parameters</vt:lpstr>
      <vt:lpstr>Receiving parameters Navigating to self</vt:lpstr>
      <vt:lpstr>Page Transitions</vt:lpstr>
      <vt:lpstr>Page Transitions Template</vt:lpstr>
      <vt:lpstr>Page Transitions Code</vt:lpstr>
      <vt:lpstr>Lesson 2 Exercises</vt:lpstr>
      <vt:lpstr>Exercise: Routing configuration (4.2)</vt:lpstr>
      <vt:lpstr>Exercise: Navigation with nsRouterLink (4.4)</vt:lpstr>
      <vt:lpstr>Exercise: Navigation with code (4.6)</vt:lpstr>
      <vt:lpstr>Exercise: Receiving parameters (4.8)</vt:lpstr>
      <vt:lpstr>Exercise: Page Transitions: Step 1 In html template (4.10)</vt:lpstr>
      <vt:lpstr>Exercise: Page Transitions: Step 1 In html template (4.10)</vt:lpstr>
      <vt:lpstr>Exercise: Page Transitions: Step 2 In TypeScript class (4.10)</vt:lpstr>
      <vt:lpstr>Exercise: Page Transitions: Step 2 In TypeScript class (4.10)</vt:lpstr>
      <vt:lpstr>Lesson 3 – Components and Services</vt:lpstr>
      <vt:lpstr>The real  Football</vt:lpstr>
      <vt:lpstr>PowerPoint Presentation</vt:lpstr>
      <vt:lpstr>Services Creating a service</vt:lpstr>
      <vt:lpstr>Services Naming convention</vt:lpstr>
      <vt:lpstr>Services Adding the service to @ngModule</vt:lpstr>
      <vt:lpstr>Services Injecting the service</vt:lpstr>
      <vt:lpstr>HTTP</vt:lpstr>
      <vt:lpstr>HTTP @ngModel imports</vt:lpstr>
      <vt:lpstr>HTTP In 3 easy steps</vt:lpstr>
      <vt:lpstr>HTTP In 3 easy steps</vt:lpstr>
      <vt:lpstr>HTTP In 3 easy steps</vt:lpstr>
      <vt:lpstr>HTTP Example</vt:lpstr>
      <vt:lpstr>HTTP With a promise</vt:lpstr>
      <vt:lpstr>HTTP Adding headers</vt:lpstr>
      <vt:lpstr>HTTP Adding search params</vt:lpstr>
      <vt:lpstr>PowerPoint Presentation</vt:lpstr>
      <vt:lpstr>Components</vt:lpstr>
      <vt:lpstr>Components @ngModule declaration</vt:lpstr>
      <vt:lpstr>Components @ngModule declaration: error reminder</vt:lpstr>
      <vt:lpstr>Components Smart vs Presentation components</vt:lpstr>
      <vt:lpstr>Component with custom input (one-way binding)</vt:lpstr>
      <vt:lpstr>Component with custom input (one-way binding)</vt:lpstr>
      <vt:lpstr>Component with custom input (one-way binding)</vt:lpstr>
      <vt:lpstr>Components with custom events HTML template</vt:lpstr>
      <vt:lpstr>Components with custom events Component Class</vt:lpstr>
      <vt:lpstr>Components with custom events Use like this</vt:lpstr>
      <vt:lpstr>Components with custom input  (two-way binding)</vt:lpstr>
      <vt:lpstr>Components with custom input  (two-way binding)</vt:lpstr>
      <vt:lpstr>Lesson 3 Exercises</vt:lpstr>
      <vt:lpstr>Exercise: Football Service (5.2)</vt:lpstr>
      <vt:lpstr>Exercise: Creating a presentation component with @Input (5.5)</vt:lpstr>
      <vt:lpstr>Exercise: Creating a presentation component with @Output (5.7)</vt:lpstr>
      <vt:lpstr>Bonus Component Exercise (5.9)</vt:lpstr>
      <vt:lpstr>Lesson 4 - Plugins</vt:lpstr>
      <vt:lpstr>Camera Plugin</vt:lpstr>
      <vt:lpstr>Social Share Plugin</vt:lpstr>
      <vt:lpstr>Fancy Alert Plugin</vt:lpstr>
      <vt:lpstr>Pull To Refresh Plugin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native mobile apps with Angular 2.0 and NativeScript Sebastian Witalec</dc:title>
  <dc:creator>Sebastian Witalec</dc:creator>
  <cp:lastModifiedBy>Sebastian Witalec</cp:lastModifiedBy>
  <cp:revision>302</cp:revision>
  <dcterms:modified xsi:type="dcterms:W3CDTF">2018-11-13T23:00:22Z</dcterms:modified>
</cp:coreProperties>
</file>